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Montserrat"/>
      <p:regular r:id="rId91"/>
      <p:bold r:id="rId92"/>
      <p:italic r:id="rId93"/>
      <p:boldItalic r:id="rId94"/>
    </p:embeddedFont>
    <p:embeddedFont>
      <p:font typeface="Montserrat Medium"/>
      <p:regular r:id="rId95"/>
      <p:bold r:id="rId96"/>
      <p:italic r:id="rId97"/>
      <p:boldItalic r:id="rId98"/>
    </p:embeddedFont>
    <p:embeddedFont>
      <p:font typeface="Oswald"/>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A9B3E7-D2FA-4B1D-967C-0C0E454B96D5}">
  <a:tblStyle styleId="{E5A9B3E7-D2FA-4B1D-967C-0C0E454B96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Oswa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Medium-regular.fntdata"/><Relationship Id="rId94" Type="http://schemas.openxmlformats.org/officeDocument/2006/relationships/font" Target="fonts/Montserrat-boldItalic.fntdata"/><Relationship Id="rId97" Type="http://schemas.openxmlformats.org/officeDocument/2006/relationships/font" Target="fonts/MontserratMedium-italic.fntdata"/><Relationship Id="rId96" Type="http://schemas.openxmlformats.org/officeDocument/2006/relationships/font" Target="fonts/MontserratMedium-bold.fntdata"/><Relationship Id="rId11" Type="http://schemas.openxmlformats.org/officeDocument/2006/relationships/slide" Target="slides/slide5.xml"/><Relationship Id="rId99" Type="http://schemas.openxmlformats.org/officeDocument/2006/relationships/font" Target="fonts/Oswald-regular.fntdata"/><Relationship Id="rId10" Type="http://schemas.openxmlformats.org/officeDocument/2006/relationships/slide" Target="slides/slide4.xml"/><Relationship Id="rId98" Type="http://schemas.openxmlformats.org/officeDocument/2006/relationships/font" Target="fonts/MontserratMedium-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regular.fntdata"/><Relationship Id="rId90" Type="http://schemas.openxmlformats.org/officeDocument/2006/relationships/slide" Target="slides/slide84.xml"/><Relationship Id="rId93" Type="http://schemas.openxmlformats.org/officeDocument/2006/relationships/font" Target="fonts/Montserrat-italic.fntdata"/><Relationship Id="rId92" Type="http://schemas.openxmlformats.org/officeDocument/2006/relationships/font" Target="fonts/Montserra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39f12c3ec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739f12c3ec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39f12c3ec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39f12c3ec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39f12c3ec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39f12c3ec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39f12c3ec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39f12c3ec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39f12c3ec_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39f12c3ec_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39f12c3ec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39f12c3ec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63d4d5e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63d4d5e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63d4d5e6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63d4d5e6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63d4d5e6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63d4d5e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63d4d5e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63d4d5e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f2ccdf77b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f2ccdf77b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63d4d5e6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63d4d5e6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63d4d5e6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63d4d5e6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63d4d5e68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e63d4d5e68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63d4d5e68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63d4d5e68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63d4d5e68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63d4d5e68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63d4d5e68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e63d4d5e68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63d4d5e68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63d4d5e68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63d4d5e68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63d4d5e68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63d4d5e68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63d4d5e68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63d4d5e68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63d4d5e68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f2ccdf77b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f2ccdf77b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63d4d5e68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e63d4d5e68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63d4d5e68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63d4d5e68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63d4d5e68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e63d4d5e68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63d4d5e68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63d4d5e68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63d4d5e68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63d4d5e68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e63d4d5e68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e63d4d5e68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63d4d5e68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63d4d5e68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63d4d5e68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e63d4d5e68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e63d4d5e68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e63d4d5e68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63d4d5e68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e63d4d5e68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739f12c3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739f12c3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e63d4d5e68_1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e63d4d5e68_1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63d4d5e68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e63d4d5e68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63d4d5e68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e63d4d5e68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e63d4d5e68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e63d4d5e68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e63d4d5e68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e63d4d5e68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e63d4d5e68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e63d4d5e68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e63d4d5e68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e63d4d5e68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63d4d5e68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e63d4d5e68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63d4d5e68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e63d4d5e68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e63d4d5e68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e63d4d5e68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39f12c3e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39f12c3e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e63d4d5e68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e63d4d5e68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e63d4d5e68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e63d4d5e68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e69e02286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e69e02286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e69e02286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e69e02286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e69e02286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e69e02286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e69e02286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e69e02286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69e02286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e69e02286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69e02286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e69e02286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e69e02286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e69e02286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e69e022863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e69e02286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39f12c3e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39f12c3e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e69e02286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e69e02286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e69e02286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e69e02286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e69e02286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e69e02286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e69e02286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e69e02286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e69e022863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e69e022863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e69e022863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e69e022863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e69e022863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e69e022863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e69e022863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e69e022863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6c9ce6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e6c9ce6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e6c9ce67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e6c9ce67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39f12c3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39f12c3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e6c9ce67c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e6c9ce67c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e6c9ce67c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e6c9ce67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e6c9ce67c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e6c9ce67c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e6c9ce67c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e6c9ce67c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e6c9ce67c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e6c9ce67c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e6c9ce67c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e6c9ce67c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e6c9ce67c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e6c9ce67c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e6c9ce67c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e6c9ce67c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e6c9ce67c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e6c9ce67c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e6c9ce67c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e6c9ce67c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39f12c3e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739f12c3e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e6c9ce67c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e6c9ce67c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6c9ce67c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6c9ce67c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e6c9ce67c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e6c9ce67c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6c9ce67c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6c9ce67c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e6c9ce67c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e6c9ce67c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39f12c3ec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39f12c3ec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
        <p:nvSpPr>
          <p:cNvPr id="9" name="Google Shape;9;p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1254150" y="696900"/>
            <a:ext cx="6635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s://www.la-rache.com/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fr.wikipedia.org/wiki/Rebrand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hyperlink" Target="https://fr.wikipedia.org/wiki/QQOQCC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3.png"/><Relationship Id="rId1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hyperlink" Target="https://fr.wikipedia.org/wiki/%C3%89valuation_des_risqu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hyperlink" Target="https://fr.wikipedia.org/wiki/Structure_de_d%C3%A9composition_du_produit" TargetMode="External"/><Relationship Id="rId5" Type="http://schemas.openxmlformats.org/officeDocument/2006/relationships/hyperlink" Target="https://fr.wikipedia.org/wiki/Organigramme_des_t%C3%A2ches_du_projet" TargetMode="External"/><Relationship Id="rId6" Type="http://schemas.openxmlformats.org/officeDocument/2006/relationships/hyperlink" Target="https://fr.wikipedia.org/wiki/RACI" TargetMode="External"/><Relationship Id="rId7" Type="http://schemas.openxmlformats.org/officeDocument/2006/relationships/hyperlink" Target="https://fr.wikipedia.org/wiki/Diagramme_de_Gant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fr.wikipedia.org/wiki/ISO_1000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hyperlink" Target="https://sebastien-raud.github.io/gestion-de-projet/doc/mmcreation-cahier-des-charges.pdf" TargetMode="External"/><Relationship Id="rId5" Type="http://schemas.openxmlformats.org/officeDocument/2006/relationships/hyperlink" Target="https://sebastien-raud.github.io/gestion-de-projet/doc/Cahier_des_charges_creation_site_internet.pdf" TargetMode="External"/><Relationship Id="rId6" Type="http://schemas.openxmlformats.org/officeDocument/2006/relationships/hyperlink" Target="https://sebastien-raud.github.io/gestion-de-projet/doc/Cahier-des-charges-logo-charte-graphique.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fr.wikipedia.org/wiki/Project_Management_Institut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hyperlink" Target="https://blog-ux.com/quelle-est-la-difference-entre-le-zoning-wireframe-mockup-et-prototyp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hyperlink" Target="https://fr.wikipedia.org/wiki/Dark_pattern" TargetMode="External"/><Relationship Id="rId5" Type="http://schemas.openxmlformats.org/officeDocument/2006/relationships/hyperlink" Target="https://www.novaway.fr/blog/ui-ux-design/dark-pattern-experience-utilisateu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fr.wikipedia.org/wiki/PRINCE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hyperlink" Target="https://fr.wikipedia.org/wiki/Kanban_(d%C3%A9veloppement)" TargetMode="External"/><Relationship Id="rId5"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hyperlink" Target="https://fr.wikipedia.org/wiki/Kanban_(d%C3%A9veloppement)" TargetMode="External"/><Relationship Id="rId5" Type="http://schemas.openxmlformats.org/officeDocument/2006/relationships/image" Target="../media/image25.png"/><Relationship Id="rId6" Type="http://schemas.openxmlformats.org/officeDocument/2006/relationships/hyperlink" Target="https://organisologie.com/comment-sorganiser/comment-atteindre-ses-objectifs/plan-action/methode-kanban-toyota-contenu/"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fr.wikipedia.org/wiki/Gestion_de_proj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7" name="Google Shape;57;p13"/>
          <p:cNvSpPr txBox="1"/>
          <p:nvPr/>
        </p:nvSpPr>
        <p:spPr>
          <a:xfrm>
            <a:off x="2390400" y="953475"/>
            <a:ext cx="4363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GESTION DE PROJET</a:t>
            </a:r>
            <a:endParaRPr b="1" sz="3000">
              <a:solidFill>
                <a:schemeClr val="dk1"/>
              </a:solidFill>
            </a:endParaRPr>
          </a:p>
        </p:txBody>
      </p:sp>
      <p:pic>
        <p:nvPicPr>
          <p:cNvPr id="58" name="Google Shape;58;p13"/>
          <p:cNvPicPr preferRelativeResize="0"/>
          <p:nvPr/>
        </p:nvPicPr>
        <p:blipFill>
          <a:blip r:embed="rId4">
            <a:alphaModFix/>
          </a:blip>
          <a:stretch>
            <a:fillRect/>
          </a:stretch>
        </p:blipFill>
        <p:spPr>
          <a:xfrm>
            <a:off x="3001487" y="1760050"/>
            <a:ext cx="3141037" cy="19872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45" name="Google Shape;145;p2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48" name="Google Shape;148;p22"/>
          <p:cNvSpPr txBox="1"/>
          <p:nvPr/>
        </p:nvSpPr>
        <p:spPr>
          <a:xfrm>
            <a:off x="952050" y="2085101"/>
            <a:ext cx="7102800" cy="83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800">
                <a:solidFill>
                  <a:schemeClr val="dk2"/>
                </a:solidFill>
                <a:latin typeface="Montserrat Medium"/>
                <a:ea typeface="Montserrat Medium"/>
                <a:cs typeface="Montserrat Medium"/>
                <a:sym typeface="Montserrat Medium"/>
              </a:rPr>
              <a:t>La gestion de projet est une démarche visant à organiser de bout en bout le bon déroulement d’un projet.</a:t>
            </a:r>
            <a:endParaRPr sz="1800">
              <a:solidFill>
                <a:schemeClr val="dk2"/>
              </a:solidFill>
              <a:latin typeface="Montserrat Medium"/>
              <a:ea typeface="Montserrat Medium"/>
              <a:cs typeface="Montserrat Medium"/>
              <a:sym typeface="Montserrat Medium"/>
            </a:endParaRPr>
          </a:p>
        </p:txBody>
      </p:sp>
      <p:sp>
        <p:nvSpPr>
          <p:cNvPr id="149" name="Google Shape;149;p22"/>
          <p:cNvSpPr txBox="1"/>
          <p:nvPr/>
        </p:nvSpPr>
        <p:spPr>
          <a:xfrm>
            <a:off x="907650" y="9702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Qu’est-ce que la gestion de projet ? </a:t>
            </a:r>
            <a:endParaRPr b="1" sz="3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55" name="Google Shape;155;p2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58" name="Google Shape;158;p2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Pourquoi ? Quel objectif ?</a:t>
            </a:r>
            <a:endParaRPr b="1" sz="3000">
              <a:solidFill>
                <a:schemeClr val="dk1"/>
              </a:solidFill>
            </a:endParaRPr>
          </a:p>
        </p:txBody>
      </p:sp>
      <p:pic>
        <p:nvPicPr>
          <p:cNvPr id="159" name="Google Shape;159;p23"/>
          <p:cNvPicPr preferRelativeResize="0"/>
          <p:nvPr/>
        </p:nvPicPr>
        <p:blipFill>
          <a:blip r:embed="rId4">
            <a:alphaModFix/>
          </a:blip>
          <a:stretch>
            <a:fillRect/>
          </a:stretch>
        </p:blipFill>
        <p:spPr>
          <a:xfrm>
            <a:off x="4433575" y="2181275"/>
            <a:ext cx="3621275" cy="1465450"/>
          </a:xfrm>
          <a:prstGeom prst="rect">
            <a:avLst/>
          </a:prstGeom>
          <a:solidFill>
            <a:schemeClr val="lt1"/>
          </a:solidFill>
          <a:ln>
            <a:noFill/>
          </a:ln>
        </p:spPr>
      </p:pic>
      <p:sp>
        <p:nvSpPr>
          <p:cNvPr id="160" name="Google Shape;160;p23"/>
          <p:cNvSpPr txBox="1"/>
          <p:nvPr/>
        </p:nvSpPr>
        <p:spPr>
          <a:xfrm>
            <a:off x="952050" y="2009699"/>
            <a:ext cx="7102800" cy="16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800">
                <a:solidFill>
                  <a:schemeClr val="dk2"/>
                </a:solidFill>
                <a:latin typeface="Montserrat Medium"/>
                <a:ea typeface="Montserrat Medium"/>
                <a:cs typeface="Montserrat Medium"/>
                <a:sym typeface="Montserrat Medium"/>
              </a:rPr>
              <a:t>Conserver l’équilibre entre :</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120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la </a:t>
            </a:r>
            <a:r>
              <a:rPr b="1" lang="fr" sz="1800">
                <a:solidFill>
                  <a:schemeClr val="dk2"/>
                </a:solidFill>
                <a:latin typeface="Montserrat"/>
                <a:ea typeface="Montserrat"/>
                <a:cs typeface="Montserrat"/>
                <a:sym typeface="Montserrat"/>
              </a:rPr>
              <a:t>qualité</a:t>
            </a:r>
            <a:r>
              <a:rPr lang="fr" sz="1800">
                <a:solidFill>
                  <a:schemeClr val="dk2"/>
                </a:solidFill>
                <a:latin typeface="Montserrat Medium"/>
                <a:ea typeface="Montserrat Medium"/>
                <a:cs typeface="Montserrat Medium"/>
                <a:sym typeface="Montserrat Medium"/>
              </a:rPr>
              <a:t> du projet</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le </a:t>
            </a:r>
            <a:r>
              <a:rPr b="1" lang="fr" sz="1800">
                <a:solidFill>
                  <a:schemeClr val="dk2"/>
                </a:solidFill>
                <a:latin typeface="Montserrat"/>
                <a:ea typeface="Montserrat"/>
                <a:cs typeface="Montserrat"/>
                <a:sym typeface="Montserrat"/>
              </a:rPr>
              <a:t>coût</a:t>
            </a:r>
            <a:r>
              <a:rPr lang="fr" sz="1800">
                <a:solidFill>
                  <a:schemeClr val="dk2"/>
                </a:solidFill>
                <a:latin typeface="Montserrat Medium"/>
                <a:ea typeface="Montserrat Medium"/>
                <a:cs typeface="Montserrat Medium"/>
                <a:sym typeface="Montserrat Medium"/>
              </a:rPr>
              <a:t> du projet</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le </a:t>
            </a:r>
            <a:r>
              <a:rPr b="1" lang="fr" sz="1800">
                <a:solidFill>
                  <a:schemeClr val="dk2"/>
                </a:solidFill>
                <a:latin typeface="Montserrat"/>
                <a:ea typeface="Montserrat"/>
                <a:cs typeface="Montserrat"/>
                <a:sym typeface="Montserrat"/>
              </a:rPr>
              <a:t>délai</a:t>
            </a:r>
            <a:r>
              <a:rPr lang="fr" sz="1800">
                <a:solidFill>
                  <a:schemeClr val="dk2"/>
                </a:solidFill>
                <a:latin typeface="Montserrat Medium"/>
                <a:ea typeface="Montserrat Medium"/>
                <a:cs typeface="Montserrat Medium"/>
                <a:sym typeface="Montserrat Medium"/>
              </a:rPr>
              <a:t> de réalisation </a:t>
            </a:r>
            <a:br>
              <a:rPr lang="fr" sz="1800">
                <a:solidFill>
                  <a:schemeClr val="dk2"/>
                </a:solidFill>
                <a:latin typeface="Montserrat Medium"/>
                <a:ea typeface="Montserrat Medium"/>
                <a:cs typeface="Montserrat Medium"/>
                <a:sym typeface="Montserrat Medium"/>
              </a:rPr>
            </a:br>
            <a:r>
              <a:rPr lang="fr" sz="1800">
                <a:solidFill>
                  <a:schemeClr val="dk2"/>
                </a:solidFill>
                <a:latin typeface="Montserrat Medium"/>
                <a:ea typeface="Montserrat Medium"/>
                <a:cs typeface="Montserrat Medium"/>
                <a:sym typeface="Montserrat Medium"/>
              </a:rPr>
              <a:t>du projet</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66" name="Google Shape;166;p2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69" name="Google Shape;169;p24"/>
          <p:cNvSpPr txBox="1"/>
          <p:nvPr/>
        </p:nvSpPr>
        <p:spPr>
          <a:xfrm>
            <a:off x="952050" y="1781100"/>
            <a:ext cx="7102800" cy="15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800">
                <a:solidFill>
                  <a:schemeClr val="dk2"/>
                </a:solidFill>
                <a:latin typeface="Montserrat Medium"/>
                <a:ea typeface="Montserrat Medium"/>
                <a:cs typeface="Montserrat Medium"/>
                <a:sym typeface="Montserrat Medium"/>
              </a:rPr>
              <a:t>Conserver l’équilibre entre :</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120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la </a:t>
            </a:r>
            <a:r>
              <a:rPr b="1" lang="fr" sz="1800">
                <a:solidFill>
                  <a:schemeClr val="dk2"/>
                </a:solidFill>
                <a:latin typeface="Montserrat"/>
                <a:ea typeface="Montserrat"/>
                <a:cs typeface="Montserrat"/>
                <a:sym typeface="Montserrat"/>
              </a:rPr>
              <a:t>qualité</a:t>
            </a:r>
            <a:r>
              <a:rPr lang="fr" sz="1800">
                <a:solidFill>
                  <a:schemeClr val="dk2"/>
                </a:solidFill>
                <a:latin typeface="Montserrat Medium"/>
                <a:ea typeface="Montserrat Medium"/>
                <a:cs typeface="Montserrat Medium"/>
                <a:sym typeface="Montserrat Medium"/>
              </a:rPr>
              <a:t> du projet</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pas que sur le livrable final</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tout au long du projet</a:t>
            </a:r>
            <a:endParaRPr sz="1800">
              <a:solidFill>
                <a:schemeClr val="dk2"/>
              </a:solidFill>
              <a:latin typeface="Montserrat Medium"/>
              <a:ea typeface="Montserrat Medium"/>
              <a:cs typeface="Montserrat Medium"/>
              <a:sym typeface="Montserrat Medium"/>
            </a:endParaRPr>
          </a:p>
        </p:txBody>
      </p:sp>
      <p:sp>
        <p:nvSpPr>
          <p:cNvPr id="170" name="Google Shape;170;p2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Pourquoi ? Quel objectif ?</a:t>
            </a:r>
            <a:endParaRPr b="1" sz="3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76" name="Google Shape;176;p2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79" name="Google Shape;179;p25"/>
          <p:cNvSpPr txBox="1"/>
          <p:nvPr/>
        </p:nvSpPr>
        <p:spPr>
          <a:xfrm>
            <a:off x="952050" y="1781100"/>
            <a:ext cx="7102800" cy="15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800">
                <a:solidFill>
                  <a:schemeClr val="dk2"/>
                </a:solidFill>
                <a:latin typeface="Montserrat Medium"/>
                <a:ea typeface="Montserrat Medium"/>
                <a:cs typeface="Montserrat Medium"/>
                <a:sym typeface="Montserrat Medium"/>
              </a:rPr>
              <a:t>Conserver l’équilibre entre :</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120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le </a:t>
            </a:r>
            <a:r>
              <a:rPr b="1" lang="fr" sz="1800">
                <a:solidFill>
                  <a:schemeClr val="dk2"/>
                </a:solidFill>
                <a:latin typeface="Montserrat"/>
                <a:ea typeface="Montserrat"/>
                <a:cs typeface="Montserrat"/>
                <a:sym typeface="Montserrat"/>
              </a:rPr>
              <a:t>coût</a:t>
            </a:r>
            <a:r>
              <a:rPr lang="fr" sz="1800">
                <a:solidFill>
                  <a:schemeClr val="dk2"/>
                </a:solidFill>
                <a:latin typeface="Montserrat Medium"/>
                <a:ea typeface="Montserrat Medium"/>
                <a:cs typeface="Montserrat Medium"/>
                <a:sym typeface="Montserrat Medium"/>
              </a:rPr>
              <a:t> du projet</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estimation en amont puis ajustement</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coûts d’études</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coûts de réalisation</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coûts de suivi</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a:t>
            </a:r>
            <a:endParaRPr sz="1800">
              <a:solidFill>
                <a:schemeClr val="dk2"/>
              </a:solidFill>
              <a:latin typeface="Montserrat Medium"/>
              <a:ea typeface="Montserrat Medium"/>
              <a:cs typeface="Montserrat Medium"/>
              <a:sym typeface="Montserrat Medium"/>
            </a:endParaRPr>
          </a:p>
        </p:txBody>
      </p:sp>
      <p:sp>
        <p:nvSpPr>
          <p:cNvPr id="180" name="Google Shape;180;p2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Pourquoi ? Quel objectif ?</a:t>
            </a:r>
            <a:endParaRPr b="1" sz="3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86" name="Google Shape;186;p2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89" name="Google Shape;189;p26"/>
          <p:cNvSpPr txBox="1"/>
          <p:nvPr/>
        </p:nvSpPr>
        <p:spPr>
          <a:xfrm>
            <a:off x="952050" y="1781100"/>
            <a:ext cx="7102800" cy="15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800">
                <a:solidFill>
                  <a:schemeClr val="dk2"/>
                </a:solidFill>
                <a:latin typeface="Montserrat Medium"/>
                <a:ea typeface="Montserrat Medium"/>
                <a:cs typeface="Montserrat Medium"/>
                <a:sym typeface="Montserrat Medium"/>
              </a:rPr>
              <a:t>Conserver l’équilibre entre :</a:t>
            </a:r>
            <a:endParaRPr sz="1800">
              <a:solidFill>
                <a:schemeClr val="dk2"/>
              </a:solidFill>
              <a:latin typeface="Montserrat Medium"/>
              <a:ea typeface="Montserrat Medium"/>
              <a:cs typeface="Montserrat Medium"/>
              <a:sym typeface="Montserrat Medium"/>
            </a:endParaRPr>
          </a:p>
          <a:p>
            <a:pPr indent="-342900" lvl="0" marL="457200" rtl="0" algn="l">
              <a:lnSpc>
                <a:spcPct val="115000"/>
              </a:lnSpc>
              <a:spcBef>
                <a:spcPts val="120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le </a:t>
            </a:r>
            <a:r>
              <a:rPr b="1" lang="fr" sz="1800">
                <a:solidFill>
                  <a:schemeClr val="dk2"/>
                </a:solidFill>
                <a:latin typeface="Montserrat"/>
                <a:ea typeface="Montserrat"/>
                <a:cs typeface="Montserrat"/>
                <a:sym typeface="Montserrat"/>
              </a:rPr>
              <a:t>délai</a:t>
            </a:r>
            <a:r>
              <a:rPr lang="fr" sz="1800">
                <a:solidFill>
                  <a:schemeClr val="dk2"/>
                </a:solidFill>
                <a:latin typeface="Montserrat Medium"/>
                <a:ea typeface="Montserrat Medium"/>
                <a:cs typeface="Montserrat Medium"/>
                <a:sym typeface="Montserrat Medium"/>
              </a:rPr>
              <a:t> de réalisation du projet</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souvent imposé par le client</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doit être réaliste</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doit être validé par les différents acteurs</a:t>
            </a:r>
            <a:endParaRPr sz="1800">
              <a:solidFill>
                <a:schemeClr val="dk2"/>
              </a:solidFill>
              <a:latin typeface="Montserrat Medium"/>
              <a:ea typeface="Montserrat Medium"/>
              <a:cs typeface="Montserrat Medium"/>
              <a:sym typeface="Montserrat Medium"/>
            </a:endParaRPr>
          </a:p>
        </p:txBody>
      </p:sp>
      <p:sp>
        <p:nvSpPr>
          <p:cNvPr id="190" name="Google Shape;190;p26"/>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Pourquoi ? Quel objectif ?</a:t>
            </a:r>
            <a:endParaRPr b="1" sz="3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96" name="Google Shape;196;p2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99" name="Google Shape;199;p27"/>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étapes</a:t>
            </a:r>
            <a:endParaRPr b="1" sz="3000">
              <a:solidFill>
                <a:schemeClr val="dk1"/>
              </a:solidFill>
            </a:endParaRPr>
          </a:p>
        </p:txBody>
      </p:sp>
      <p:sp>
        <p:nvSpPr>
          <p:cNvPr id="200" name="Google Shape;200;p27"/>
          <p:cNvSpPr txBox="1"/>
          <p:nvPr/>
        </p:nvSpPr>
        <p:spPr>
          <a:xfrm>
            <a:off x="952050" y="1933500"/>
            <a:ext cx="7102800" cy="1968300"/>
          </a:xfrm>
          <a:prstGeom prst="rect">
            <a:avLst/>
          </a:prstGeom>
          <a:noFill/>
          <a:ln>
            <a:noFill/>
          </a:ln>
        </p:spPr>
        <p:txBody>
          <a:bodyPr anchorCtr="0" anchor="t" bIns="91425" lIns="91425" spcFirstLastPara="1" rIns="91425" wrap="square" tIns="91425">
            <a:noAutofit/>
          </a:bodyPr>
          <a:lstStyle/>
          <a:p>
            <a:pPr indent="-342900" lvl="1" marL="914400" rtl="0" algn="l">
              <a:lnSpc>
                <a:spcPct val="115000"/>
              </a:lnSpc>
              <a:spcBef>
                <a:spcPts val="1800"/>
              </a:spcBef>
              <a:spcAft>
                <a:spcPts val="0"/>
              </a:spcAft>
              <a:buClr>
                <a:schemeClr val="dk2"/>
              </a:buClr>
              <a:buSzPts val="1800"/>
              <a:buFont typeface="Montserrat Medium"/>
              <a:buChar char="○"/>
            </a:pPr>
            <a:r>
              <a:rPr b="1" lang="fr" sz="1700">
                <a:solidFill>
                  <a:schemeClr val="dk1"/>
                </a:solidFill>
              </a:rPr>
              <a:t>📝 </a:t>
            </a:r>
            <a:r>
              <a:rPr b="1" lang="fr" sz="1800">
                <a:solidFill>
                  <a:schemeClr val="dk2"/>
                </a:solidFill>
                <a:latin typeface="Montserrat"/>
                <a:ea typeface="Montserrat"/>
                <a:cs typeface="Montserrat"/>
                <a:sym typeface="Montserrat"/>
              </a:rPr>
              <a:t>Définition</a:t>
            </a:r>
            <a:r>
              <a:rPr lang="fr" sz="1800">
                <a:solidFill>
                  <a:schemeClr val="dk2"/>
                </a:solidFill>
                <a:latin typeface="Montserrat Medium"/>
                <a:ea typeface="Montserrat Medium"/>
                <a:cs typeface="Montserrat Medium"/>
                <a:sym typeface="Montserrat Medium"/>
              </a:rPr>
              <a:t> : savoir ce que veut le client</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b="1" lang="fr" sz="1700">
                <a:solidFill>
                  <a:schemeClr val="dk1"/>
                </a:solidFill>
              </a:rPr>
              <a:t>🧠 </a:t>
            </a:r>
            <a:r>
              <a:rPr b="1" lang="fr" sz="1800">
                <a:solidFill>
                  <a:schemeClr val="dk2"/>
                </a:solidFill>
                <a:latin typeface="Montserrat"/>
                <a:ea typeface="Montserrat"/>
                <a:cs typeface="Montserrat"/>
                <a:sym typeface="Montserrat"/>
              </a:rPr>
              <a:t>Conception</a:t>
            </a:r>
            <a:r>
              <a:rPr lang="fr" sz="1800">
                <a:solidFill>
                  <a:schemeClr val="dk2"/>
                </a:solidFill>
                <a:latin typeface="Montserrat Medium"/>
                <a:ea typeface="Montserrat Medium"/>
                <a:cs typeface="Montserrat Medium"/>
                <a:sym typeface="Montserrat Medium"/>
              </a:rPr>
              <a:t> : savoir ce que l’on va faire</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b="1" lang="fr" sz="1700">
                <a:solidFill>
                  <a:schemeClr val="dk1"/>
                </a:solidFill>
              </a:rPr>
              <a:t>🔨 </a:t>
            </a:r>
            <a:r>
              <a:rPr b="1" lang="fr" sz="1800">
                <a:solidFill>
                  <a:schemeClr val="dk2"/>
                </a:solidFill>
                <a:latin typeface="Montserrat"/>
                <a:ea typeface="Montserrat"/>
                <a:cs typeface="Montserrat"/>
                <a:sym typeface="Montserrat"/>
              </a:rPr>
              <a:t>Réalisation</a:t>
            </a:r>
            <a:r>
              <a:rPr lang="fr" sz="1800">
                <a:solidFill>
                  <a:schemeClr val="dk2"/>
                </a:solidFill>
                <a:latin typeface="Montserrat Medium"/>
                <a:ea typeface="Montserrat Medium"/>
                <a:cs typeface="Montserrat Medium"/>
                <a:sym typeface="Montserrat Medium"/>
              </a:rPr>
              <a:t> : faire ce que l’on doit faire</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b="1" lang="fr" sz="1700">
                <a:solidFill>
                  <a:schemeClr val="dk1"/>
                </a:solidFill>
              </a:rPr>
              <a:t>✅ </a:t>
            </a:r>
            <a:r>
              <a:rPr b="1" lang="fr" sz="1800">
                <a:solidFill>
                  <a:schemeClr val="dk2"/>
                </a:solidFill>
                <a:latin typeface="Montserrat"/>
                <a:ea typeface="Montserrat"/>
                <a:cs typeface="Montserrat"/>
                <a:sym typeface="Montserrat"/>
              </a:rPr>
              <a:t>Validation</a:t>
            </a:r>
            <a:r>
              <a:rPr lang="fr" sz="1800">
                <a:solidFill>
                  <a:schemeClr val="dk2"/>
                </a:solidFill>
                <a:latin typeface="Montserrat Medium"/>
                <a:ea typeface="Montserrat Medium"/>
                <a:cs typeface="Montserrat Medium"/>
                <a:sym typeface="Montserrat Medium"/>
              </a:rPr>
              <a:t> : le résultat répond-il au besoin</a:t>
            </a: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b="1" lang="fr" sz="1700">
                <a:solidFill>
                  <a:schemeClr val="dk1"/>
                </a:solidFill>
              </a:rPr>
              <a:t>📦 </a:t>
            </a:r>
            <a:r>
              <a:rPr b="1" lang="fr" sz="1800">
                <a:solidFill>
                  <a:schemeClr val="dk2"/>
                </a:solidFill>
                <a:latin typeface="Montserrat"/>
                <a:ea typeface="Montserrat"/>
                <a:cs typeface="Montserrat"/>
                <a:sym typeface="Montserrat"/>
              </a:rPr>
              <a:t>Livraison</a:t>
            </a:r>
            <a:r>
              <a:rPr lang="fr" sz="1800">
                <a:solidFill>
                  <a:schemeClr val="dk2"/>
                </a:solidFill>
                <a:latin typeface="Montserrat Medium"/>
                <a:ea typeface="Montserrat Medium"/>
                <a:cs typeface="Montserrat Medium"/>
                <a:sym typeface="Montserrat Medium"/>
              </a:rPr>
              <a:t> : fournir les résultats du projet</a:t>
            </a:r>
            <a:endParaRPr sz="1800">
              <a:solidFill>
                <a:schemeClr val="dk2"/>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4" name="Shape 204"/>
        <p:cNvGrpSpPr/>
        <p:nvPr/>
      </p:nvGrpSpPr>
      <p:grpSpPr>
        <a:xfrm>
          <a:off x="0" y="0"/>
          <a:ext cx="0" cy="0"/>
          <a:chOff x="0" y="0"/>
          <a:chExt cx="0" cy="0"/>
        </a:xfrm>
      </p:grpSpPr>
      <p:pic>
        <p:nvPicPr>
          <p:cNvPr id="205" name="Google Shape;205;p2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06" name="Google Shape;206;p2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209" name="Google Shape;209;p28"/>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a:t>
            </a:r>
            <a:endParaRPr b="1" sz="3000">
              <a:solidFill>
                <a:schemeClr val="dk1"/>
              </a:solidFill>
            </a:endParaRPr>
          </a:p>
        </p:txBody>
      </p:sp>
      <p:sp>
        <p:nvSpPr>
          <p:cNvPr id="210" name="Google Shape;210;p28"/>
          <p:cNvSpPr txBox="1"/>
          <p:nvPr/>
        </p:nvSpPr>
        <p:spPr>
          <a:xfrm>
            <a:off x="952050" y="1918875"/>
            <a:ext cx="7102800" cy="1855800"/>
          </a:xfrm>
          <a:prstGeom prst="rect">
            <a:avLst/>
          </a:prstGeom>
          <a:noFill/>
          <a:ln>
            <a:noFill/>
          </a:ln>
        </p:spPr>
        <p:txBody>
          <a:bodyPr anchorCtr="0" anchor="t" bIns="91425" lIns="91425" spcFirstLastPara="1" rIns="91425" wrap="square" tIns="91425">
            <a:noAutofit/>
          </a:bodyPr>
          <a:lstStyle/>
          <a:p>
            <a:pPr indent="-342900" lvl="1" marL="914400" rtl="0" algn="l">
              <a:lnSpc>
                <a:spcPct val="115000"/>
              </a:lnSpc>
              <a:spcBef>
                <a:spcPts val="1800"/>
              </a:spcBef>
              <a:spcAft>
                <a:spcPts val="0"/>
              </a:spcAft>
              <a:buClr>
                <a:schemeClr val="dk2"/>
              </a:buClr>
              <a:buSzPts val="1800"/>
              <a:buFont typeface="Montserrat Medium"/>
              <a:buChar char="○"/>
            </a:pPr>
            <a:r>
              <a:rPr b="1" lang="fr" sz="1700">
                <a:solidFill>
                  <a:schemeClr val="dk2"/>
                </a:solidFill>
                <a:latin typeface="Montserrat"/>
                <a:ea typeface="Montserrat"/>
                <a:cs typeface="Montserrat"/>
                <a:sym typeface="Montserrat"/>
              </a:rPr>
              <a:t>✔️</a:t>
            </a:r>
            <a:r>
              <a:rPr b="1" lang="fr" sz="1800">
                <a:solidFill>
                  <a:schemeClr val="dk2"/>
                </a:solidFill>
                <a:latin typeface="Montserrat"/>
                <a:ea typeface="Montserrat"/>
                <a:cs typeface="Montserrat"/>
                <a:sym typeface="Montserrat"/>
              </a:rPr>
              <a:t> Cycle en V</a:t>
            </a:r>
            <a:br>
              <a:rPr b="1" lang="fr" sz="1800">
                <a:solidFill>
                  <a:schemeClr val="dk2"/>
                </a:solidFill>
                <a:latin typeface="Montserrat"/>
                <a:ea typeface="Montserrat"/>
                <a:cs typeface="Montserrat"/>
                <a:sym typeface="Montserrat"/>
              </a:rPr>
            </a:b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b="1" lang="fr" sz="1700">
                <a:solidFill>
                  <a:schemeClr val="dk2"/>
                </a:solidFill>
                <a:latin typeface="Montserrat"/>
                <a:ea typeface="Montserrat"/>
                <a:cs typeface="Montserrat"/>
                <a:sym typeface="Montserrat"/>
              </a:rPr>
              <a:t>🦎</a:t>
            </a:r>
            <a:r>
              <a:rPr b="1" lang="fr" sz="1800">
                <a:solidFill>
                  <a:schemeClr val="dk2"/>
                </a:solidFill>
                <a:latin typeface="Montserrat"/>
                <a:ea typeface="Montserrat"/>
                <a:cs typeface="Montserrat"/>
                <a:sym typeface="Montserrat"/>
              </a:rPr>
              <a:t> Méthodes Agiles</a:t>
            </a:r>
            <a:br>
              <a:rPr b="1" lang="fr" sz="1800">
                <a:solidFill>
                  <a:schemeClr val="dk2"/>
                </a:solidFill>
                <a:latin typeface="Montserrat"/>
                <a:ea typeface="Montserrat"/>
                <a:cs typeface="Montserrat"/>
                <a:sym typeface="Montserrat"/>
              </a:rPr>
            </a:br>
            <a:endParaRPr sz="1800">
              <a:solidFill>
                <a:schemeClr val="dk2"/>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2"/>
              </a:buClr>
              <a:buSzPts val="1800"/>
              <a:buFont typeface="Montserrat Medium"/>
              <a:buChar char="○"/>
            </a:pPr>
            <a:r>
              <a:rPr lang="fr" sz="1700">
                <a:solidFill>
                  <a:schemeClr val="dk2"/>
                </a:solidFill>
                <a:latin typeface="Montserrat Medium"/>
                <a:ea typeface="Montserrat Medium"/>
                <a:cs typeface="Montserrat Medium"/>
                <a:sym typeface="Montserrat Medium"/>
              </a:rPr>
              <a:t>🤪</a:t>
            </a:r>
            <a:r>
              <a:rPr lang="fr" sz="1800">
                <a:solidFill>
                  <a:schemeClr val="dk2"/>
                </a:solidFill>
                <a:latin typeface="Montserrat Medium"/>
                <a:ea typeface="Montserrat Medium"/>
                <a:cs typeface="Montserrat Medium"/>
                <a:sym typeface="Montserrat Medium"/>
              </a:rPr>
              <a:t> </a:t>
            </a:r>
            <a:r>
              <a:rPr b="1" lang="fr" sz="1800" u="sng" strike="sngStrike">
                <a:solidFill>
                  <a:schemeClr val="hlink"/>
                </a:solidFill>
                <a:latin typeface="Montserrat"/>
                <a:ea typeface="Montserrat"/>
                <a:cs typeface="Montserrat"/>
                <a:sym typeface="Montserrat"/>
                <a:hlinkClick r:id="rId4"/>
              </a:rPr>
              <a:t>La Rache</a:t>
            </a:r>
            <a:endParaRPr sz="1800" strike="sngStrike">
              <a:solidFill>
                <a:schemeClr val="dk2"/>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 name="Shape 214"/>
        <p:cNvGrpSpPr/>
        <p:nvPr/>
      </p:nvGrpSpPr>
      <p:grpSpPr>
        <a:xfrm>
          <a:off x="0" y="0"/>
          <a:ext cx="0" cy="0"/>
          <a:chOff x="0" y="0"/>
          <a:chExt cx="0" cy="0"/>
        </a:xfrm>
      </p:grpSpPr>
      <p:pic>
        <p:nvPicPr>
          <p:cNvPr id="215" name="Google Shape;215;p2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16" name="Google Shape;216;p2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219" name="Google Shape;219;p2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 - Cycle en V</a:t>
            </a:r>
            <a:endParaRPr b="1" sz="3000">
              <a:solidFill>
                <a:schemeClr val="dk1"/>
              </a:solidFill>
            </a:endParaRPr>
          </a:p>
        </p:txBody>
      </p:sp>
      <p:sp>
        <p:nvSpPr>
          <p:cNvPr id="220" name="Google Shape;220;p29"/>
          <p:cNvSpPr txBox="1"/>
          <p:nvPr/>
        </p:nvSpPr>
        <p:spPr>
          <a:xfrm>
            <a:off x="952050" y="2085900"/>
            <a:ext cx="7102800" cy="20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2"/>
              </a:solidFill>
              <a:latin typeface="Montserrat Medium"/>
              <a:ea typeface="Montserrat Medium"/>
              <a:cs typeface="Montserrat Medium"/>
              <a:sym typeface="Montserrat Medium"/>
            </a:endParaRPr>
          </a:p>
        </p:txBody>
      </p:sp>
      <p:pic>
        <p:nvPicPr>
          <p:cNvPr id="221" name="Google Shape;221;p29"/>
          <p:cNvPicPr preferRelativeResize="0"/>
          <p:nvPr/>
        </p:nvPicPr>
        <p:blipFill>
          <a:blip r:embed="rId4">
            <a:alphaModFix/>
          </a:blip>
          <a:stretch>
            <a:fillRect/>
          </a:stretch>
        </p:blipFill>
        <p:spPr>
          <a:xfrm>
            <a:off x="1833550" y="2140063"/>
            <a:ext cx="5476875" cy="117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27" name="Google Shape;227;p3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230" name="Google Shape;230;p30"/>
          <p:cNvSpPr txBox="1"/>
          <p:nvPr/>
        </p:nvSpPr>
        <p:spPr>
          <a:xfrm>
            <a:off x="952050" y="2085900"/>
            <a:ext cx="7102800" cy="20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2"/>
              </a:solidFill>
              <a:latin typeface="Montserrat Medium"/>
              <a:ea typeface="Montserrat Medium"/>
              <a:cs typeface="Montserrat Medium"/>
              <a:sym typeface="Montserrat Medium"/>
            </a:endParaRPr>
          </a:p>
        </p:txBody>
      </p:sp>
      <p:grpSp>
        <p:nvGrpSpPr>
          <p:cNvPr id="231" name="Google Shape;231;p30"/>
          <p:cNvGrpSpPr/>
          <p:nvPr/>
        </p:nvGrpSpPr>
        <p:grpSpPr>
          <a:xfrm>
            <a:off x="1833321" y="1666051"/>
            <a:ext cx="5340263" cy="2502159"/>
            <a:chOff x="1393025" y="2037000"/>
            <a:chExt cx="5852984" cy="2742393"/>
          </a:xfrm>
        </p:grpSpPr>
        <p:sp>
          <p:nvSpPr>
            <p:cNvPr id="232" name="Google Shape;232;p30"/>
            <p:cNvSpPr/>
            <p:nvPr/>
          </p:nvSpPr>
          <p:spPr>
            <a:xfrm>
              <a:off x="1393025" y="2037000"/>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Analyse du besoin</a:t>
              </a:r>
              <a:endParaRPr sz="1200">
                <a:latin typeface="Montserrat"/>
                <a:ea typeface="Montserrat"/>
                <a:cs typeface="Montserrat"/>
                <a:sym typeface="Montserrat"/>
              </a:endParaRPr>
            </a:p>
          </p:txBody>
        </p:sp>
        <p:cxnSp>
          <p:nvCxnSpPr>
            <p:cNvPr id="233" name="Google Shape;233;p30"/>
            <p:cNvCxnSpPr/>
            <p:nvPr/>
          </p:nvCxnSpPr>
          <p:spPr>
            <a:xfrm>
              <a:off x="2357475" y="2449155"/>
              <a:ext cx="1308900" cy="20436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0"/>
            <p:cNvCxnSpPr>
              <a:stCxn id="235" idx="2"/>
            </p:cNvCxnSpPr>
            <p:nvPr/>
          </p:nvCxnSpPr>
          <p:spPr>
            <a:xfrm flipH="1">
              <a:off x="5089909" y="2437200"/>
              <a:ext cx="1195500" cy="19791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30"/>
            <p:cNvSpPr/>
            <p:nvPr/>
          </p:nvSpPr>
          <p:spPr>
            <a:xfrm>
              <a:off x="1683200" y="2618025"/>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Spécifications</a:t>
              </a:r>
              <a:endParaRPr sz="1200">
                <a:latin typeface="Montserrat"/>
                <a:ea typeface="Montserrat"/>
                <a:cs typeface="Montserrat"/>
                <a:sym typeface="Montserrat"/>
              </a:endParaRPr>
            </a:p>
          </p:txBody>
        </p:sp>
        <p:sp>
          <p:nvSpPr>
            <p:cNvPr id="237" name="Google Shape;237;p30"/>
            <p:cNvSpPr/>
            <p:nvPr/>
          </p:nvSpPr>
          <p:spPr>
            <a:xfrm>
              <a:off x="1966050" y="3199050"/>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Conception architecturale</a:t>
              </a:r>
              <a:endParaRPr sz="1200">
                <a:latin typeface="Montserrat"/>
                <a:ea typeface="Montserrat"/>
                <a:cs typeface="Montserrat"/>
                <a:sym typeface="Montserrat"/>
              </a:endParaRPr>
            </a:p>
          </p:txBody>
        </p:sp>
        <p:sp>
          <p:nvSpPr>
            <p:cNvPr id="238" name="Google Shape;238;p30"/>
            <p:cNvSpPr/>
            <p:nvPr/>
          </p:nvSpPr>
          <p:spPr>
            <a:xfrm>
              <a:off x="2248575" y="3792555"/>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Conception détaillée</a:t>
              </a:r>
              <a:endParaRPr sz="1200">
                <a:latin typeface="Montserrat"/>
                <a:ea typeface="Montserrat"/>
                <a:cs typeface="Montserrat"/>
                <a:sym typeface="Montserrat"/>
              </a:endParaRPr>
            </a:p>
          </p:txBody>
        </p:sp>
        <p:sp>
          <p:nvSpPr>
            <p:cNvPr id="239" name="Google Shape;239;p30"/>
            <p:cNvSpPr/>
            <p:nvPr/>
          </p:nvSpPr>
          <p:spPr>
            <a:xfrm>
              <a:off x="3383921" y="4379193"/>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Réalisation</a:t>
              </a:r>
              <a:endParaRPr sz="1200">
                <a:latin typeface="Montserrat"/>
                <a:ea typeface="Montserrat"/>
                <a:cs typeface="Montserrat"/>
                <a:sym typeface="Montserrat"/>
              </a:endParaRPr>
            </a:p>
          </p:txBody>
        </p:sp>
        <p:sp>
          <p:nvSpPr>
            <p:cNvPr id="240" name="Google Shape;240;p30"/>
            <p:cNvSpPr/>
            <p:nvPr/>
          </p:nvSpPr>
          <p:spPr>
            <a:xfrm>
              <a:off x="4534575" y="3792555"/>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Tests unitaires</a:t>
              </a:r>
              <a:endParaRPr sz="1200">
                <a:latin typeface="Montserrat"/>
                <a:ea typeface="Montserrat"/>
                <a:cs typeface="Montserrat"/>
                <a:sym typeface="Montserrat"/>
              </a:endParaRPr>
            </a:p>
          </p:txBody>
        </p:sp>
        <p:sp>
          <p:nvSpPr>
            <p:cNvPr id="241" name="Google Shape;241;p30"/>
            <p:cNvSpPr/>
            <p:nvPr/>
          </p:nvSpPr>
          <p:spPr>
            <a:xfrm>
              <a:off x="4785450" y="3199050"/>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Tests d’intégration</a:t>
              </a:r>
              <a:endParaRPr sz="1200">
                <a:latin typeface="Montserrat"/>
                <a:ea typeface="Montserrat"/>
                <a:cs typeface="Montserrat"/>
                <a:sym typeface="Montserrat"/>
              </a:endParaRPr>
            </a:p>
          </p:txBody>
        </p:sp>
        <p:sp>
          <p:nvSpPr>
            <p:cNvPr id="242" name="Google Shape;242;p30"/>
            <p:cNvSpPr/>
            <p:nvPr/>
          </p:nvSpPr>
          <p:spPr>
            <a:xfrm>
              <a:off x="5043654" y="2618025"/>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Tests de validation</a:t>
              </a:r>
              <a:endParaRPr sz="1200">
                <a:latin typeface="Montserrat"/>
                <a:ea typeface="Montserrat"/>
                <a:cs typeface="Montserrat"/>
                <a:sym typeface="Montserrat"/>
              </a:endParaRPr>
            </a:p>
          </p:txBody>
        </p:sp>
        <p:sp>
          <p:nvSpPr>
            <p:cNvPr id="235" name="Google Shape;235;p30"/>
            <p:cNvSpPr/>
            <p:nvPr/>
          </p:nvSpPr>
          <p:spPr>
            <a:xfrm>
              <a:off x="5324809" y="2037000"/>
              <a:ext cx="1921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Recette</a:t>
              </a:r>
              <a:endParaRPr sz="1200">
                <a:latin typeface="Montserrat"/>
                <a:ea typeface="Montserrat"/>
                <a:cs typeface="Montserrat"/>
                <a:sym typeface="Montserrat"/>
              </a:endParaRPr>
            </a:p>
          </p:txBody>
        </p:sp>
      </p:grpSp>
      <p:sp>
        <p:nvSpPr>
          <p:cNvPr id="243" name="Google Shape;243;p3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 - Cycle en V</a:t>
            </a:r>
            <a:endParaRPr b="1" sz="3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7" name="Shape 247"/>
        <p:cNvGrpSpPr/>
        <p:nvPr/>
      </p:nvGrpSpPr>
      <p:grpSpPr>
        <a:xfrm>
          <a:off x="0" y="0"/>
          <a:ext cx="0" cy="0"/>
          <a:chOff x="0" y="0"/>
          <a:chExt cx="0" cy="0"/>
        </a:xfrm>
      </p:grpSpPr>
      <p:pic>
        <p:nvPicPr>
          <p:cNvPr id="248" name="Google Shape;248;p3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49" name="Google Shape;249;p3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252" name="Google Shape;252;p31"/>
          <p:cNvSpPr txBox="1"/>
          <p:nvPr/>
        </p:nvSpPr>
        <p:spPr>
          <a:xfrm>
            <a:off x="952050" y="2002725"/>
            <a:ext cx="7102800" cy="1450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très utilisée dans le développement logiciel et l’industrie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étapes de validation aussi nombreuses que les étapes de réflexion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validation peut être prévue lors de la conception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temps long pour le client entre l’analyse du besoin et la livraison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temps d’analyse et conception long</a:t>
            </a:r>
            <a:endParaRPr sz="1500">
              <a:solidFill>
                <a:schemeClr val="dk2"/>
              </a:solidFill>
              <a:latin typeface="Montserrat Medium"/>
              <a:ea typeface="Montserrat Medium"/>
              <a:cs typeface="Montserrat Medium"/>
              <a:sym typeface="Montserrat Medium"/>
            </a:endParaRPr>
          </a:p>
        </p:txBody>
      </p:sp>
      <p:sp>
        <p:nvSpPr>
          <p:cNvPr id="253" name="Google Shape;253;p3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 - Cycle en V</a:t>
            </a:r>
            <a:endParaRPr b="1" sz="3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4" name="Google Shape;64;p1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254150" y="696900"/>
            <a:ext cx="6635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nvSpPr>
        <p:spPr>
          <a:xfrm>
            <a:off x="2390400" y="953475"/>
            <a:ext cx="4363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AU MENU</a:t>
            </a:r>
            <a:endParaRPr b="1" sz="3000">
              <a:solidFill>
                <a:schemeClr val="dk1"/>
              </a:solidFill>
            </a:endParaRPr>
          </a:p>
        </p:txBody>
      </p:sp>
      <p:sp>
        <p:nvSpPr>
          <p:cNvPr id="67" name="Google Shape;67;p14"/>
          <p:cNvSpPr txBox="1"/>
          <p:nvPr/>
        </p:nvSpPr>
        <p:spPr>
          <a:xfrm>
            <a:off x="2390400" y="1793550"/>
            <a:ext cx="43632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Projet</a:t>
            </a:r>
            <a:endParaRPr sz="1800">
              <a:solidFill>
                <a:schemeClr val="dk2"/>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La gestion de projet</a:t>
            </a:r>
            <a:endParaRPr sz="1800">
              <a:solidFill>
                <a:schemeClr val="dk2"/>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2"/>
              </a:buClr>
              <a:buSzPts val="1800"/>
              <a:buFont typeface="Montserrat Medium"/>
              <a:buChar char="-"/>
            </a:pPr>
            <a:r>
              <a:rPr lang="fr" sz="1800">
                <a:solidFill>
                  <a:schemeClr val="dk2"/>
                </a:solidFill>
                <a:latin typeface="Montserrat Medium"/>
                <a:ea typeface="Montserrat Medium"/>
                <a:cs typeface="Montserrat Medium"/>
                <a:sym typeface="Montserrat Medium"/>
              </a:rPr>
              <a:t>En pratique</a:t>
            </a:r>
            <a:endParaRPr sz="1800">
              <a:solidFill>
                <a:schemeClr val="dk2"/>
              </a:solidFill>
              <a:latin typeface="Montserrat Medium"/>
              <a:ea typeface="Montserrat Medium"/>
              <a:cs typeface="Montserrat Medium"/>
              <a:sym typeface="Montserrat Medium"/>
            </a:endParaRPr>
          </a:p>
        </p:txBody>
      </p:sp>
      <p:pic>
        <p:nvPicPr>
          <p:cNvPr id="68" name="Google Shape;68;p14"/>
          <p:cNvPicPr preferRelativeResize="0"/>
          <p:nvPr/>
        </p:nvPicPr>
        <p:blipFill>
          <a:blip r:embed="rId4">
            <a:alphaModFix/>
          </a:blip>
          <a:stretch>
            <a:fillRect/>
          </a:stretch>
        </p:blipFill>
        <p:spPr>
          <a:xfrm>
            <a:off x="6081303" y="3091125"/>
            <a:ext cx="1808551" cy="1507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 name="Shape 257"/>
        <p:cNvGrpSpPr/>
        <p:nvPr/>
      </p:nvGrpSpPr>
      <p:grpSpPr>
        <a:xfrm>
          <a:off x="0" y="0"/>
          <a:ext cx="0" cy="0"/>
          <a:chOff x="0" y="0"/>
          <a:chExt cx="0" cy="0"/>
        </a:xfrm>
      </p:grpSpPr>
      <p:pic>
        <p:nvPicPr>
          <p:cNvPr id="258" name="Google Shape;258;p3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59" name="Google Shape;259;p3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262" name="Google Shape;262;p32"/>
          <p:cNvSpPr txBox="1"/>
          <p:nvPr/>
        </p:nvSpPr>
        <p:spPr>
          <a:xfrm>
            <a:off x="952050" y="2085900"/>
            <a:ext cx="7102800" cy="20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2"/>
              </a:solidFill>
              <a:latin typeface="Montserrat Medium"/>
              <a:ea typeface="Montserrat Medium"/>
              <a:cs typeface="Montserrat Medium"/>
              <a:sym typeface="Montserrat Medium"/>
            </a:endParaRPr>
          </a:p>
        </p:txBody>
      </p:sp>
      <p:pic>
        <p:nvPicPr>
          <p:cNvPr id="263" name="Google Shape;263;p32"/>
          <p:cNvPicPr preferRelativeResize="0"/>
          <p:nvPr/>
        </p:nvPicPr>
        <p:blipFill>
          <a:blip r:embed="rId4">
            <a:alphaModFix/>
          </a:blip>
          <a:stretch>
            <a:fillRect/>
          </a:stretch>
        </p:blipFill>
        <p:spPr>
          <a:xfrm>
            <a:off x="2135913" y="2138400"/>
            <a:ext cx="4657725" cy="1238250"/>
          </a:xfrm>
          <a:prstGeom prst="rect">
            <a:avLst/>
          </a:prstGeom>
          <a:noFill/>
          <a:ln>
            <a:noFill/>
          </a:ln>
        </p:spPr>
      </p:pic>
      <p:sp>
        <p:nvSpPr>
          <p:cNvPr id="264" name="Google Shape;264;p3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 - Cycle semi-itératifs</a:t>
            </a:r>
            <a:endParaRPr b="1" sz="3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8" name="Shape 268"/>
        <p:cNvGrpSpPr/>
        <p:nvPr/>
      </p:nvGrpSpPr>
      <p:grpSpPr>
        <a:xfrm>
          <a:off x="0" y="0"/>
          <a:ext cx="0" cy="0"/>
          <a:chOff x="0" y="0"/>
          <a:chExt cx="0" cy="0"/>
        </a:xfrm>
      </p:grpSpPr>
      <p:pic>
        <p:nvPicPr>
          <p:cNvPr id="269" name="Google Shape;269;p3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70" name="Google Shape;270;p3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grpSp>
        <p:nvGrpSpPr>
          <p:cNvPr id="273" name="Google Shape;273;p33"/>
          <p:cNvGrpSpPr/>
          <p:nvPr/>
        </p:nvGrpSpPr>
        <p:grpSpPr>
          <a:xfrm>
            <a:off x="952046" y="1739751"/>
            <a:ext cx="7102804" cy="2091624"/>
            <a:chOff x="952046" y="2072076"/>
            <a:chExt cx="7102804" cy="2091624"/>
          </a:xfrm>
        </p:grpSpPr>
        <p:sp>
          <p:nvSpPr>
            <p:cNvPr id="274" name="Google Shape;274;p33"/>
            <p:cNvSpPr txBox="1"/>
            <p:nvPr/>
          </p:nvSpPr>
          <p:spPr>
            <a:xfrm>
              <a:off x="952050" y="2085900"/>
              <a:ext cx="7102800" cy="207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800">
                <a:solidFill>
                  <a:schemeClr val="dk2"/>
                </a:solidFill>
                <a:latin typeface="Montserrat Medium"/>
                <a:ea typeface="Montserrat Medium"/>
                <a:cs typeface="Montserrat Medium"/>
                <a:sym typeface="Montserrat Medium"/>
              </a:endParaRPr>
            </a:p>
          </p:txBody>
        </p:sp>
        <p:sp>
          <p:nvSpPr>
            <p:cNvPr id="275" name="Google Shape;275;p33"/>
            <p:cNvSpPr/>
            <p:nvPr/>
          </p:nvSpPr>
          <p:spPr>
            <a:xfrm>
              <a:off x="952046" y="2935501"/>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Analyse du besoin</a:t>
              </a:r>
              <a:endParaRPr sz="1200">
                <a:latin typeface="Montserrat"/>
                <a:ea typeface="Montserrat"/>
                <a:cs typeface="Montserrat"/>
                <a:sym typeface="Montserrat"/>
              </a:endParaRPr>
            </a:p>
          </p:txBody>
        </p:sp>
        <p:sp>
          <p:nvSpPr>
            <p:cNvPr id="276" name="Google Shape;276;p33"/>
            <p:cNvSpPr/>
            <p:nvPr/>
          </p:nvSpPr>
          <p:spPr>
            <a:xfrm>
              <a:off x="952052" y="3472441"/>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Spécifications</a:t>
              </a:r>
              <a:endParaRPr sz="1200">
                <a:latin typeface="Montserrat"/>
                <a:ea typeface="Montserrat"/>
                <a:cs typeface="Montserrat"/>
                <a:sym typeface="Montserrat"/>
              </a:endParaRPr>
            </a:p>
          </p:txBody>
        </p:sp>
        <p:sp>
          <p:nvSpPr>
            <p:cNvPr id="277" name="Google Shape;277;p33"/>
            <p:cNvSpPr/>
            <p:nvPr/>
          </p:nvSpPr>
          <p:spPr>
            <a:xfrm>
              <a:off x="3044999" y="3472430"/>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Liste des tâches</a:t>
              </a:r>
              <a:endParaRPr sz="1200">
                <a:latin typeface="Montserrat"/>
                <a:ea typeface="Montserrat"/>
                <a:cs typeface="Montserrat"/>
                <a:sym typeface="Montserrat"/>
              </a:endParaRPr>
            </a:p>
          </p:txBody>
        </p:sp>
        <p:sp>
          <p:nvSpPr>
            <p:cNvPr id="278" name="Google Shape;278;p33"/>
            <p:cNvSpPr/>
            <p:nvPr/>
          </p:nvSpPr>
          <p:spPr>
            <a:xfrm>
              <a:off x="4247275" y="2072076"/>
              <a:ext cx="2150700" cy="1347000"/>
            </a:xfrm>
            <a:prstGeom prst="ellipse">
              <a:avLst/>
            </a:prstGeom>
            <a:solidFill>
              <a:srgbClr val="A1C2FA"/>
            </a:solidFill>
            <a:ln cap="flat" cmpd="sng" w="9525">
              <a:solidFill>
                <a:srgbClr val="A1C2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33"/>
            <p:cNvSpPr/>
            <p:nvPr/>
          </p:nvSpPr>
          <p:spPr>
            <a:xfrm>
              <a:off x="5558575" y="2935494"/>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Conception</a:t>
              </a:r>
              <a:endParaRPr sz="1200">
                <a:latin typeface="Montserrat"/>
                <a:ea typeface="Montserrat"/>
                <a:cs typeface="Montserrat"/>
                <a:sym typeface="Montserrat"/>
              </a:endParaRPr>
            </a:p>
          </p:txBody>
        </p:sp>
        <p:sp>
          <p:nvSpPr>
            <p:cNvPr id="280" name="Google Shape;280;p33"/>
            <p:cNvSpPr/>
            <p:nvPr/>
          </p:nvSpPr>
          <p:spPr>
            <a:xfrm>
              <a:off x="4446181" y="2326918"/>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Réalisation</a:t>
              </a:r>
              <a:endParaRPr sz="1200">
                <a:latin typeface="Montserrat"/>
                <a:ea typeface="Montserrat"/>
                <a:cs typeface="Montserrat"/>
                <a:sym typeface="Montserrat"/>
              </a:endParaRPr>
            </a:p>
          </p:txBody>
        </p:sp>
        <p:sp>
          <p:nvSpPr>
            <p:cNvPr id="281" name="Google Shape;281;p33"/>
            <p:cNvSpPr/>
            <p:nvPr/>
          </p:nvSpPr>
          <p:spPr>
            <a:xfrm>
              <a:off x="3330447" y="2935507"/>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Tests</a:t>
              </a:r>
              <a:endParaRPr sz="1200">
                <a:latin typeface="Montserrat"/>
                <a:ea typeface="Montserrat"/>
                <a:cs typeface="Montserrat"/>
                <a:sym typeface="Montserrat"/>
              </a:endParaRPr>
            </a:p>
          </p:txBody>
        </p:sp>
        <p:sp>
          <p:nvSpPr>
            <p:cNvPr id="282" name="Google Shape;282;p33"/>
            <p:cNvSpPr/>
            <p:nvPr/>
          </p:nvSpPr>
          <p:spPr>
            <a:xfrm>
              <a:off x="6092999" y="3472430"/>
              <a:ext cx="17529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a:ea typeface="Montserrat"/>
                  <a:cs typeface="Montserrat"/>
                  <a:sym typeface="Montserrat"/>
                </a:rPr>
                <a:t>Livraison et recette</a:t>
              </a:r>
              <a:endParaRPr sz="1200">
                <a:latin typeface="Montserrat"/>
                <a:ea typeface="Montserrat"/>
                <a:cs typeface="Montserrat"/>
                <a:sym typeface="Montserrat"/>
              </a:endParaRPr>
            </a:p>
          </p:txBody>
        </p:sp>
        <p:cxnSp>
          <p:nvCxnSpPr>
            <p:cNvPr id="283" name="Google Shape;283;p33"/>
            <p:cNvCxnSpPr>
              <a:stCxn id="275" idx="2"/>
              <a:endCxn id="276" idx="0"/>
            </p:cNvCxnSpPr>
            <p:nvPr/>
          </p:nvCxnSpPr>
          <p:spPr>
            <a:xfrm>
              <a:off x="1828496" y="3300601"/>
              <a:ext cx="0" cy="171900"/>
            </a:xfrm>
            <a:prstGeom prst="straightConnector1">
              <a:avLst/>
            </a:prstGeom>
            <a:noFill/>
            <a:ln cap="flat" cmpd="sng" w="9525">
              <a:solidFill>
                <a:schemeClr val="dk2"/>
              </a:solidFill>
              <a:prstDash val="solid"/>
              <a:round/>
              <a:headEnd len="med" w="med" type="none"/>
              <a:tailEnd len="med" w="med" type="stealth"/>
            </a:ln>
          </p:spPr>
        </p:cxnSp>
        <p:cxnSp>
          <p:nvCxnSpPr>
            <p:cNvPr id="284" name="Google Shape;284;p33"/>
            <p:cNvCxnSpPr>
              <a:stCxn id="276" idx="3"/>
              <a:endCxn id="277" idx="1"/>
            </p:cNvCxnSpPr>
            <p:nvPr/>
          </p:nvCxnSpPr>
          <p:spPr>
            <a:xfrm>
              <a:off x="2704952" y="3654991"/>
              <a:ext cx="339900" cy="0"/>
            </a:xfrm>
            <a:prstGeom prst="straightConnector1">
              <a:avLst/>
            </a:prstGeom>
            <a:noFill/>
            <a:ln cap="flat" cmpd="sng" w="9525">
              <a:solidFill>
                <a:schemeClr val="dk2"/>
              </a:solidFill>
              <a:prstDash val="solid"/>
              <a:round/>
              <a:headEnd len="med" w="med" type="none"/>
              <a:tailEnd len="med" w="med" type="stealth"/>
            </a:ln>
          </p:spPr>
        </p:cxnSp>
        <p:cxnSp>
          <p:nvCxnSpPr>
            <p:cNvPr id="285" name="Google Shape;285;p33"/>
            <p:cNvCxnSpPr>
              <a:stCxn id="277" idx="3"/>
              <a:endCxn id="279" idx="2"/>
            </p:cNvCxnSpPr>
            <p:nvPr/>
          </p:nvCxnSpPr>
          <p:spPr>
            <a:xfrm flipH="1" rot="10800000">
              <a:off x="4797899" y="3300680"/>
              <a:ext cx="1637100" cy="354300"/>
            </a:xfrm>
            <a:prstGeom prst="straightConnector1">
              <a:avLst/>
            </a:prstGeom>
            <a:noFill/>
            <a:ln cap="flat" cmpd="sng" w="9525">
              <a:solidFill>
                <a:schemeClr val="dk2"/>
              </a:solidFill>
              <a:prstDash val="solid"/>
              <a:round/>
              <a:headEnd len="med" w="med" type="none"/>
              <a:tailEnd len="med" w="med" type="stealth"/>
            </a:ln>
          </p:spPr>
        </p:cxnSp>
        <p:cxnSp>
          <p:nvCxnSpPr>
            <p:cNvPr id="286" name="Google Shape;286;p33"/>
            <p:cNvCxnSpPr>
              <a:stCxn id="279" idx="0"/>
              <a:endCxn id="280" idx="3"/>
            </p:cNvCxnSpPr>
            <p:nvPr/>
          </p:nvCxnSpPr>
          <p:spPr>
            <a:xfrm rot="10800000">
              <a:off x="6199225" y="2509494"/>
              <a:ext cx="235800" cy="426000"/>
            </a:xfrm>
            <a:prstGeom prst="straightConnector1">
              <a:avLst/>
            </a:prstGeom>
            <a:noFill/>
            <a:ln cap="flat" cmpd="sng" w="9525">
              <a:solidFill>
                <a:schemeClr val="dk2"/>
              </a:solidFill>
              <a:prstDash val="solid"/>
              <a:round/>
              <a:headEnd len="med" w="med" type="none"/>
              <a:tailEnd len="med" w="med" type="stealth"/>
            </a:ln>
          </p:spPr>
        </p:cxnSp>
        <p:cxnSp>
          <p:nvCxnSpPr>
            <p:cNvPr id="287" name="Google Shape;287;p33"/>
            <p:cNvCxnSpPr>
              <a:stCxn id="280" idx="1"/>
              <a:endCxn id="281" idx="0"/>
            </p:cNvCxnSpPr>
            <p:nvPr/>
          </p:nvCxnSpPr>
          <p:spPr>
            <a:xfrm flipH="1">
              <a:off x="4206781" y="2509468"/>
              <a:ext cx="239400" cy="426000"/>
            </a:xfrm>
            <a:prstGeom prst="straightConnector1">
              <a:avLst/>
            </a:prstGeom>
            <a:noFill/>
            <a:ln cap="flat" cmpd="sng" w="9525">
              <a:solidFill>
                <a:schemeClr val="dk2"/>
              </a:solidFill>
              <a:prstDash val="solid"/>
              <a:round/>
              <a:headEnd len="med" w="med" type="none"/>
              <a:tailEnd len="med" w="med" type="stealth"/>
            </a:ln>
          </p:spPr>
        </p:cxnSp>
        <p:cxnSp>
          <p:nvCxnSpPr>
            <p:cNvPr id="288" name="Google Shape;288;p33"/>
            <p:cNvCxnSpPr>
              <a:stCxn id="281" idx="3"/>
              <a:endCxn id="282" idx="1"/>
            </p:cNvCxnSpPr>
            <p:nvPr/>
          </p:nvCxnSpPr>
          <p:spPr>
            <a:xfrm>
              <a:off x="5083347" y="3118057"/>
              <a:ext cx="1009800" cy="537000"/>
            </a:xfrm>
            <a:prstGeom prst="straightConnector1">
              <a:avLst/>
            </a:prstGeom>
            <a:noFill/>
            <a:ln cap="flat" cmpd="sng" w="9525">
              <a:solidFill>
                <a:schemeClr val="dk2"/>
              </a:solidFill>
              <a:prstDash val="solid"/>
              <a:round/>
              <a:headEnd len="med" w="med" type="none"/>
              <a:tailEnd len="med" w="med" type="stealth"/>
            </a:ln>
          </p:spPr>
        </p:cxnSp>
        <p:cxnSp>
          <p:nvCxnSpPr>
            <p:cNvPr id="289" name="Google Shape;289;p33"/>
            <p:cNvCxnSpPr/>
            <p:nvPr/>
          </p:nvCxnSpPr>
          <p:spPr>
            <a:xfrm rot="10800000">
              <a:off x="2814302" y="4129203"/>
              <a:ext cx="41586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33"/>
            <p:cNvCxnSpPr/>
            <p:nvPr/>
          </p:nvCxnSpPr>
          <p:spPr>
            <a:xfrm>
              <a:off x="6972800" y="3831479"/>
              <a:ext cx="0" cy="3027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3"/>
            <p:cNvCxnSpPr/>
            <p:nvPr/>
          </p:nvCxnSpPr>
          <p:spPr>
            <a:xfrm>
              <a:off x="2814775" y="3671450"/>
              <a:ext cx="0" cy="459300"/>
            </a:xfrm>
            <a:prstGeom prst="straightConnector1">
              <a:avLst/>
            </a:prstGeom>
            <a:noFill/>
            <a:ln cap="flat" cmpd="sng" w="9525">
              <a:solidFill>
                <a:schemeClr val="dk2"/>
              </a:solidFill>
              <a:prstDash val="solid"/>
              <a:round/>
              <a:headEnd len="med" w="med" type="stealth"/>
              <a:tailEnd len="med" w="med" type="none"/>
            </a:ln>
          </p:spPr>
        </p:cxnSp>
      </p:grpSp>
      <p:sp>
        <p:nvSpPr>
          <p:cNvPr id="292" name="Google Shape;292;p3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 - Cycle semi-itératifs</a:t>
            </a:r>
            <a:endParaRPr b="1" sz="3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6" name="Shape 296"/>
        <p:cNvGrpSpPr/>
        <p:nvPr/>
      </p:nvGrpSpPr>
      <p:grpSpPr>
        <a:xfrm>
          <a:off x="0" y="0"/>
          <a:ext cx="0" cy="0"/>
          <a:chOff x="0" y="0"/>
          <a:chExt cx="0" cy="0"/>
        </a:xfrm>
      </p:grpSpPr>
      <p:pic>
        <p:nvPicPr>
          <p:cNvPr id="297" name="Google Shape;297;p3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298" name="Google Shape;298;p3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01" name="Google Shape;301;p34"/>
          <p:cNvSpPr txBox="1"/>
          <p:nvPr/>
        </p:nvSpPr>
        <p:spPr>
          <a:xfrm>
            <a:off x="952050" y="2002725"/>
            <a:ext cx="7102800" cy="1450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définition partielle du besoin sous forme d’un MVP</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chaque fin de cycle délivre un produit utilisable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toutes les phases forment une itération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cycle souple permettant de faire évoluer le besoin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utile quand le client n’a pas une vision d’ensemble du produit</a:t>
            </a:r>
            <a:endParaRPr sz="1500">
              <a:solidFill>
                <a:schemeClr val="dk2"/>
              </a:solidFill>
              <a:latin typeface="Montserrat Medium"/>
              <a:ea typeface="Montserrat Medium"/>
              <a:cs typeface="Montserrat Medium"/>
              <a:sym typeface="Montserrat Medium"/>
            </a:endParaRPr>
          </a:p>
        </p:txBody>
      </p:sp>
      <p:sp>
        <p:nvSpPr>
          <p:cNvPr id="302" name="Google Shape;302;p3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Les méthodes - Cycle semi-itératifs</a:t>
            </a:r>
            <a:endParaRPr b="1" sz="3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6" name="Shape 306"/>
        <p:cNvGrpSpPr/>
        <p:nvPr/>
      </p:nvGrpSpPr>
      <p:grpSpPr>
        <a:xfrm>
          <a:off x="0" y="0"/>
          <a:ext cx="0" cy="0"/>
          <a:chOff x="0" y="0"/>
          <a:chExt cx="0" cy="0"/>
        </a:xfrm>
      </p:grpSpPr>
      <p:pic>
        <p:nvPicPr>
          <p:cNvPr id="307" name="Google Shape;307;p3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08" name="Google Shape;308;p3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11" name="Google Shape;311;p35"/>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 projet</a:t>
            </a:r>
            <a:endParaRPr b="1" sz="3000">
              <a:solidFill>
                <a:schemeClr val="dk1"/>
              </a:solidFill>
            </a:endParaRPr>
          </a:p>
        </p:txBody>
      </p:sp>
      <p:sp>
        <p:nvSpPr>
          <p:cNvPr id="312" name="Google Shape;312;p35"/>
          <p:cNvSpPr txBox="1"/>
          <p:nvPr/>
        </p:nvSpPr>
        <p:spPr>
          <a:xfrm>
            <a:off x="3344175" y="1894650"/>
            <a:ext cx="4710600" cy="1138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Entreprise : Crêpes fourrées bretonnes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PME de l’industrie agro-alimentaire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200 salariés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CA : 30 M€</a:t>
            </a:r>
            <a:endParaRPr sz="1500">
              <a:solidFill>
                <a:schemeClr val="dk2"/>
              </a:solidFill>
              <a:latin typeface="Montserrat Medium"/>
              <a:ea typeface="Montserrat Medium"/>
              <a:cs typeface="Montserrat Medium"/>
              <a:sym typeface="Montserrat Medium"/>
            </a:endParaRPr>
          </a:p>
        </p:txBody>
      </p:sp>
      <p:pic>
        <p:nvPicPr>
          <p:cNvPr id="313" name="Google Shape;313;p35"/>
          <p:cNvPicPr preferRelativeResize="0"/>
          <p:nvPr/>
        </p:nvPicPr>
        <p:blipFill>
          <a:blip r:embed="rId4">
            <a:alphaModFix/>
          </a:blip>
          <a:stretch>
            <a:fillRect/>
          </a:stretch>
        </p:blipFill>
        <p:spPr>
          <a:xfrm>
            <a:off x="952050" y="1805812"/>
            <a:ext cx="2232800" cy="1227076"/>
          </a:xfrm>
          <a:prstGeom prst="rect">
            <a:avLst/>
          </a:prstGeom>
          <a:solidFill>
            <a:schemeClr val="lt1"/>
          </a:solidFill>
          <a:ln>
            <a:noFill/>
          </a:ln>
        </p:spPr>
      </p:pic>
      <p:sp>
        <p:nvSpPr>
          <p:cNvPr id="314" name="Google Shape;314;p35"/>
          <p:cNvSpPr txBox="1"/>
          <p:nvPr/>
        </p:nvSpPr>
        <p:spPr>
          <a:xfrm>
            <a:off x="952050" y="3322850"/>
            <a:ext cx="7102800" cy="9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Le comité de direction de l’entreprise souhaite mettre en place un site Web de vente en ligne de… crêpes fourrées ! C’est aussi l’occasion de penser à un </a:t>
            </a:r>
            <a:r>
              <a:rPr lang="fr" sz="1500" u="sng">
                <a:solidFill>
                  <a:schemeClr val="hlink"/>
                </a:solidFill>
                <a:latin typeface="Montserrat Medium"/>
                <a:ea typeface="Montserrat Medium"/>
                <a:cs typeface="Montserrat Medium"/>
                <a:sym typeface="Montserrat Medium"/>
                <a:hlinkClick r:id="rId5"/>
              </a:rPr>
              <a:t>rebranding</a:t>
            </a:r>
            <a:r>
              <a:rPr lang="fr" sz="1500">
                <a:solidFill>
                  <a:schemeClr val="dk2"/>
                </a:solidFill>
                <a:latin typeface="Montserrat Medium"/>
                <a:ea typeface="Montserrat Medium"/>
                <a:cs typeface="Montserrat Medium"/>
                <a:sym typeface="Montserrat Medium"/>
              </a:rPr>
              <a:t>.</a:t>
            </a:r>
            <a:endParaRPr sz="1500">
              <a:solidFill>
                <a:schemeClr val="dk2"/>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8" name="Shape 318"/>
        <p:cNvGrpSpPr/>
        <p:nvPr/>
      </p:nvGrpSpPr>
      <p:grpSpPr>
        <a:xfrm>
          <a:off x="0" y="0"/>
          <a:ext cx="0" cy="0"/>
          <a:chOff x="0" y="0"/>
          <a:chExt cx="0" cy="0"/>
        </a:xfrm>
      </p:grpSpPr>
      <p:pic>
        <p:nvPicPr>
          <p:cNvPr id="319" name="Google Shape;319;p3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20" name="Google Shape;320;p3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grpSp>
        <p:nvGrpSpPr>
          <p:cNvPr id="323" name="Google Shape;323;p36"/>
          <p:cNvGrpSpPr/>
          <p:nvPr/>
        </p:nvGrpSpPr>
        <p:grpSpPr>
          <a:xfrm>
            <a:off x="803575" y="1890394"/>
            <a:ext cx="7536825" cy="1878906"/>
            <a:chOff x="952050" y="2090469"/>
            <a:chExt cx="7536825" cy="1878906"/>
          </a:xfrm>
        </p:grpSpPr>
        <p:grpSp>
          <p:nvGrpSpPr>
            <p:cNvPr id="324" name="Google Shape;324;p36"/>
            <p:cNvGrpSpPr/>
            <p:nvPr/>
          </p:nvGrpSpPr>
          <p:grpSpPr>
            <a:xfrm>
              <a:off x="952050" y="2090469"/>
              <a:ext cx="1724700" cy="1878881"/>
              <a:chOff x="952050" y="2090469"/>
              <a:chExt cx="1724700" cy="1878881"/>
            </a:xfrm>
          </p:grpSpPr>
          <p:pic>
            <p:nvPicPr>
              <p:cNvPr id="325" name="Google Shape;325;p36"/>
              <p:cNvPicPr preferRelativeResize="0"/>
              <p:nvPr/>
            </p:nvPicPr>
            <p:blipFill>
              <a:blip r:embed="rId4">
                <a:alphaModFix/>
              </a:blip>
              <a:stretch>
                <a:fillRect/>
              </a:stretch>
            </p:blipFill>
            <p:spPr>
              <a:xfrm>
                <a:off x="1253887" y="2090469"/>
                <a:ext cx="1121025" cy="1188975"/>
              </a:xfrm>
              <a:prstGeom prst="rect">
                <a:avLst/>
              </a:prstGeom>
              <a:solidFill>
                <a:schemeClr val="lt1"/>
              </a:solidFill>
              <a:ln>
                <a:noFill/>
              </a:ln>
            </p:spPr>
          </p:pic>
          <p:sp>
            <p:nvSpPr>
              <p:cNvPr id="326" name="Google Shape;326;p36"/>
              <p:cNvSpPr txBox="1"/>
              <p:nvPr/>
            </p:nvSpPr>
            <p:spPr>
              <a:xfrm>
                <a:off x="952050" y="3322850"/>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Pauline de Gros</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PDG</a:t>
                </a:r>
                <a:endParaRPr sz="1500">
                  <a:solidFill>
                    <a:schemeClr val="dk2"/>
                  </a:solidFill>
                  <a:latin typeface="Montserrat Medium"/>
                  <a:ea typeface="Montserrat Medium"/>
                  <a:cs typeface="Montserrat Medium"/>
                  <a:sym typeface="Montserrat Medium"/>
                </a:endParaRPr>
              </a:p>
            </p:txBody>
          </p:sp>
        </p:grpSp>
        <p:grpSp>
          <p:nvGrpSpPr>
            <p:cNvPr id="327" name="Google Shape;327;p36"/>
            <p:cNvGrpSpPr/>
            <p:nvPr/>
          </p:nvGrpSpPr>
          <p:grpSpPr>
            <a:xfrm>
              <a:off x="3130313" y="2091520"/>
              <a:ext cx="2339700" cy="1877855"/>
              <a:chOff x="3271125" y="2091520"/>
              <a:chExt cx="2339700" cy="1877855"/>
            </a:xfrm>
          </p:grpSpPr>
          <p:pic>
            <p:nvPicPr>
              <p:cNvPr id="328" name="Google Shape;328;p36"/>
              <p:cNvPicPr preferRelativeResize="0"/>
              <p:nvPr/>
            </p:nvPicPr>
            <p:blipFill>
              <a:blip r:embed="rId5">
                <a:alphaModFix/>
              </a:blip>
              <a:stretch>
                <a:fillRect/>
              </a:stretch>
            </p:blipFill>
            <p:spPr>
              <a:xfrm>
                <a:off x="3881175" y="2091520"/>
                <a:ext cx="1119600" cy="1186872"/>
              </a:xfrm>
              <a:prstGeom prst="rect">
                <a:avLst/>
              </a:prstGeom>
              <a:solidFill>
                <a:schemeClr val="lt1"/>
              </a:solidFill>
              <a:ln>
                <a:noFill/>
              </a:ln>
            </p:spPr>
          </p:pic>
          <p:sp>
            <p:nvSpPr>
              <p:cNvPr id="329" name="Google Shape;329;p36"/>
              <p:cNvSpPr txBox="1"/>
              <p:nvPr/>
            </p:nvSpPr>
            <p:spPr>
              <a:xfrm>
                <a:off x="3271125" y="3322875"/>
                <a:ext cx="2339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Victor Entes</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Directeur commercial</a:t>
                </a:r>
                <a:endParaRPr sz="1500">
                  <a:solidFill>
                    <a:schemeClr val="dk2"/>
                  </a:solidFill>
                  <a:latin typeface="Montserrat Medium"/>
                  <a:ea typeface="Montserrat Medium"/>
                  <a:cs typeface="Montserrat Medium"/>
                  <a:sym typeface="Montserrat Medium"/>
                </a:endParaRPr>
              </a:p>
            </p:txBody>
          </p:sp>
        </p:grpSp>
        <p:grpSp>
          <p:nvGrpSpPr>
            <p:cNvPr id="330" name="Google Shape;330;p36"/>
            <p:cNvGrpSpPr/>
            <p:nvPr/>
          </p:nvGrpSpPr>
          <p:grpSpPr>
            <a:xfrm>
              <a:off x="5923575" y="2091520"/>
              <a:ext cx="2565300" cy="1877855"/>
              <a:chOff x="5923575" y="2091520"/>
              <a:chExt cx="2565300" cy="1877855"/>
            </a:xfrm>
          </p:grpSpPr>
          <p:pic>
            <p:nvPicPr>
              <p:cNvPr id="331" name="Google Shape;331;p36"/>
              <p:cNvPicPr preferRelativeResize="0"/>
              <p:nvPr/>
            </p:nvPicPr>
            <p:blipFill>
              <a:blip r:embed="rId6">
                <a:alphaModFix/>
              </a:blip>
              <a:stretch>
                <a:fillRect/>
              </a:stretch>
            </p:blipFill>
            <p:spPr>
              <a:xfrm>
                <a:off x="6646425" y="2091520"/>
                <a:ext cx="1119600" cy="1186872"/>
              </a:xfrm>
              <a:prstGeom prst="rect">
                <a:avLst/>
              </a:prstGeom>
              <a:solidFill>
                <a:schemeClr val="lt1"/>
              </a:solidFill>
              <a:ln>
                <a:noFill/>
              </a:ln>
            </p:spPr>
          </p:pic>
          <p:sp>
            <p:nvSpPr>
              <p:cNvPr id="332" name="Google Shape;332;p36"/>
              <p:cNvSpPr txBox="1"/>
              <p:nvPr/>
            </p:nvSpPr>
            <p:spPr>
              <a:xfrm>
                <a:off x="5923575" y="3322875"/>
                <a:ext cx="25653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Marc Etingue</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Responsable marketing</a:t>
                </a:r>
                <a:endParaRPr sz="1500">
                  <a:solidFill>
                    <a:schemeClr val="dk2"/>
                  </a:solidFill>
                  <a:latin typeface="Montserrat Medium"/>
                  <a:ea typeface="Montserrat Medium"/>
                  <a:cs typeface="Montserrat Medium"/>
                  <a:sym typeface="Montserrat Medium"/>
                </a:endParaRPr>
              </a:p>
            </p:txBody>
          </p:sp>
        </p:grpSp>
      </p:grpSp>
      <p:sp>
        <p:nvSpPr>
          <p:cNvPr id="333" name="Google Shape;333;p36"/>
          <p:cNvSpPr txBox="1"/>
          <p:nvPr/>
        </p:nvSpPr>
        <p:spPr>
          <a:xfrm>
            <a:off x="803600" y="817875"/>
            <a:ext cx="7448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l’équipe de direction</a:t>
            </a:r>
            <a:endParaRPr b="1" sz="3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7" name="Shape 337"/>
        <p:cNvGrpSpPr/>
        <p:nvPr/>
      </p:nvGrpSpPr>
      <p:grpSpPr>
        <a:xfrm>
          <a:off x="0" y="0"/>
          <a:ext cx="0" cy="0"/>
          <a:chOff x="0" y="0"/>
          <a:chExt cx="0" cy="0"/>
        </a:xfrm>
      </p:grpSpPr>
      <p:pic>
        <p:nvPicPr>
          <p:cNvPr id="338" name="Google Shape;338;p3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39" name="Google Shape;339;p3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42" name="Google Shape;342;p37"/>
          <p:cNvSpPr txBox="1"/>
          <p:nvPr/>
        </p:nvSpPr>
        <p:spPr>
          <a:xfrm>
            <a:off x="952050" y="2002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Avant le démarrage du projet, l’entreprise peut commencer à le définir de façon “macro”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expression du besoin</a:t>
            </a:r>
            <a:r>
              <a:rPr lang="fr" sz="1500">
                <a:solidFill>
                  <a:schemeClr val="dk2"/>
                </a:solidFill>
                <a:latin typeface="Montserrat Medium"/>
                <a:ea typeface="Montserrat Medium"/>
                <a:cs typeface="Montserrat Medium"/>
                <a:sym typeface="Montserrat Medium"/>
              </a:rPr>
              <a:t> : ce que l’on veut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étude d’opportunité</a:t>
            </a:r>
            <a:r>
              <a:rPr lang="fr" sz="1500">
                <a:solidFill>
                  <a:schemeClr val="dk2"/>
                </a:solidFill>
                <a:latin typeface="Montserrat Medium"/>
                <a:ea typeface="Montserrat Medium"/>
                <a:cs typeface="Montserrat Medium"/>
                <a:sym typeface="Montserrat Medium"/>
              </a:rPr>
              <a:t> : pourquoi, ce que ça apporte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étude de faisabilité</a:t>
            </a:r>
            <a:r>
              <a:rPr lang="fr" sz="1500">
                <a:solidFill>
                  <a:schemeClr val="dk2"/>
                </a:solidFill>
                <a:latin typeface="Montserrat Medium"/>
                <a:ea typeface="Montserrat Medium"/>
                <a:cs typeface="Montserrat Medium"/>
                <a:sym typeface="Montserrat Medium"/>
              </a:rPr>
              <a:t> : est-ce réalisable</a:t>
            </a:r>
            <a:endParaRPr sz="1500">
              <a:solidFill>
                <a:schemeClr val="dk2"/>
              </a:solidFill>
              <a:latin typeface="Montserrat Medium"/>
              <a:ea typeface="Montserrat Medium"/>
              <a:cs typeface="Montserrat Medium"/>
              <a:sym typeface="Montserrat Medium"/>
            </a:endParaRPr>
          </a:p>
        </p:txBody>
      </p:sp>
      <p:sp>
        <p:nvSpPr>
          <p:cNvPr id="343" name="Google Shape;343;p37"/>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Avant projet - Cadrage</a:t>
            </a:r>
            <a:endParaRPr b="1" sz="3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7" name="Shape 347"/>
        <p:cNvGrpSpPr/>
        <p:nvPr/>
      </p:nvGrpSpPr>
      <p:grpSpPr>
        <a:xfrm>
          <a:off x="0" y="0"/>
          <a:ext cx="0" cy="0"/>
          <a:chOff x="0" y="0"/>
          <a:chExt cx="0" cy="0"/>
        </a:xfrm>
      </p:grpSpPr>
      <p:pic>
        <p:nvPicPr>
          <p:cNvPr id="348" name="Google Shape;348;p3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49" name="Google Shape;349;p3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52" name="Google Shape;352;p38"/>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Avant le démarrage du projet, l’entreprise peut commencer à le définir de façon “macro”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expression du besoin</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but / la raison d'être du projet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contexte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périmètre, entre autre dates de début et fin du projet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délais et jalons clés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acteurs du projet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contraintes et risques potentiels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impacts éventuels (par exemple sur l'entreprise)</a:t>
            </a:r>
            <a:endParaRPr sz="1500">
              <a:solidFill>
                <a:schemeClr val="dk2"/>
              </a:solidFill>
              <a:latin typeface="Montserrat Medium"/>
              <a:ea typeface="Montserrat Medium"/>
              <a:cs typeface="Montserrat Medium"/>
              <a:sym typeface="Montserrat Medium"/>
            </a:endParaRPr>
          </a:p>
        </p:txBody>
      </p:sp>
      <p:sp>
        <p:nvSpPr>
          <p:cNvPr id="353" name="Google Shape;353;p38"/>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Avant projet - Cadrage</a:t>
            </a:r>
            <a:endParaRPr b="1" sz="3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7" name="Shape 357"/>
        <p:cNvGrpSpPr/>
        <p:nvPr/>
      </p:nvGrpSpPr>
      <p:grpSpPr>
        <a:xfrm>
          <a:off x="0" y="0"/>
          <a:ext cx="0" cy="0"/>
          <a:chOff x="0" y="0"/>
          <a:chExt cx="0" cy="0"/>
        </a:xfrm>
      </p:grpSpPr>
      <p:pic>
        <p:nvPicPr>
          <p:cNvPr id="358" name="Google Shape;358;p3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59" name="Google Shape;359;p3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62" name="Google Shape;362;p39"/>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Avant le démarrage du projet, l’entreprise peut commencer à le définir de façon “macro”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étude d'opportunité</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analyse de la situation (stratégie de l'entreprise, facteurs clés de succès…)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contexte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a:t>
            </a:r>
            <a:r>
              <a:rPr lang="fr" sz="1500">
                <a:solidFill>
                  <a:schemeClr val="dk2"/>
                </a:solidFill>
                <a:latin typeface="Montserrat Medium"/>
                <a:ea typeface="Montserrat Medium"/>
                <a:cs typeface="Montserrat Medium"/>
                <a:sym typeface="Montserrat Medium"/>
              </a:rPr>
              <a:t>résultats attendus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opportunités à saisir (nouveaux marchés…)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options envisageables / scénarios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recommandations (pistes) issues de l'étude</a:t>
            </a:r>
            <a:endParaRPr sz="1500">
              <a:solidFill>
                <a:schemeClr val="dk2"/>
              </a:solidFill>
              <a:latin typeface="Montserrat Medium"/>
              <a:ea typeface="Montserrat Medium"/>
              <a:cs typeface="Montserrat Medium"/>
              <a:sym typeface="Montserrat Medium"/>
            </a:endParaRPr>
          </a:p>
        </p:txBody>
      </p:sp>
      <p:sp>
        <p:nvSpPr>
          <p:cNvPr id="363" name="Google Shape;363;p3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Avant projet - Cadrage</a:t>
            </a:r>
            <a:endParaRPr b="1" sz="3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7" name="Shape 367"/>
        <p:cNvGrpSpPr/>
        <p:nvPr/>
      </p:nvGrpSpPr>
      <p:grpSpPr>
        <a:xfrm>
          <a:off x="0" y="0"/>
          <a:ext cx="0" cy="0"/>
          <a:chOff x="0" y="0"/>
          <a:chExt cx="0" cy="0"/>
        </a:xfrm>
      </p:grpSpPr>
      <p:pic>
        <p:nvPicPr>
          <p:cNvPr id="368" name="Google Shape;368;p4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69" name="Google Shape;369;p4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4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72" name="Google Shape;372;p40"/>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Avant le démarrage du projet, l’entreprise peut commencer à le définir de façon “macro”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étude de </a:t>
            </a:r>
            <a:r>
              <a:rPr b="1" lang="fr" sz="1500">
                <a:solidFill>
                  <a:schemeClr val="dk2"/>
                </a:solidFill>
                <a:latin typeface="Montserrat"/>
                <a:ea typeface="Montserrat"/>
                <a:cs typeface="Montserrat"/>
                <a:sym typeface="Montserrat"/>
              </a:rPr>
              <a:t>faisabilité</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qualité à atteindre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délais à respecter</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coûts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ressources et contraintes :</a:t>
            </a:r>
            <a:endParaRPr sz="1500">
              <a:solidFill>
                <a:schemeClr val="dk2"/>
              </a:solidFill>
              <a:latin typeface="Montserrat Medium"/>
              <a:ea typeface="Montserrat Medium"/>
              <a:cs typeface="Montserrat Medium"/>
              <a:sym typeface="Montserrat Medium"/>
            </a:endParaRPr>
          </a:p>
          <a:p>
            <a:pPr indent="-323850" lvl="2" marL="13716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techniques</a:t>
            </a:r>
            <a:endParaRPr sz="1500">
              <a:solidFill>
                <a:schemeClr val="dk2"/>
              </a:solidFill>
              <a:latin typeface="Montserrat Medium"/>
              <a:ea typeface="Montserrat Medium"/>
              <a:cs typeface="Montserrat Medium"/>
              <a:sym typeface="Montserrat Medium"/>
            </a:endParaRPr>
          </a:p>
          <a:p>
            <a:pPr indent="-323850" lvl="2" marL="13716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financières</a:t>
            </a:r>
            <a:endParaRPr sz="1500">
              <a:solidFill>
                <a:schemeClr val="dk2"/>
              </a:solidFill>
              <a:latin typeface="Montserrat Medium"/>
              <a:ea typeface="Montserrat Medium"/>
              <a:cs typeface="Montserrat Medium"/>
              <a:sym typeface="Montserrat Medium"/>
            </a:endParaRPr>
          </a:p>
          <a:p>
            <a:pPr indent="-323850" lvl="2" marL="13716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temporelles</a:t>
            </a:r>
            <a:endParaRPr sz="1500">
              <a:solidFill>
                <a:schemeClr val="dk2"/>
              </a:solidFill>
              <a:latin typeface="Montserrat Medium"/>
              <a:ea typeface="Montserrat Medium"/>
              <a:cs typeface="Montserrat Medium"/>
              <a:sym typeface="Montserrat Medium"/>
            </a:endParaRPr>
          </a:p>
        </p:txBody>
      </p:sp>
      <p:sp>
        <p:nvSpPr>
          <p:cNvPr id="373" name="Google Shape;373;p4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Avant projet - Cadrage</a:t>
            </a:r>
            <a:endParaRPr b="1" sz="3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7" name="Shape 377"/>
        <p:cNvGrpSpPr/>
        <p:nvPr/>
      </p:nvGrpSpPr>
      <p:grpSpPr>
        <a:xfrm>
          <a:off x="0" y="0"/>
          <a:ext cx="0" cy="0"/>
          <a:chOff x="0" y="0"/>
          <a:chExt cx="0" cy="0"/>
        </a:xfrm>
      </p:grpSpPr>
      <p:pic>
        <p:nvPicPr>
          <p:cNvPr id="378" name="Google Shape;378;p4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79" name="Google Shape;379;p4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82" name="Google Shape;382;p41"/>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Avant le démarrage du projet, l’entreprise peut commencer à le définir de façon “macro”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expression du besoin</a:t>
            </a:r>
            <a:r>
              <a:rPr lang="fr" sz="1500">
                <a:solidFill>
                  <a:schemeClr val="dk2"/>
                </a:solidFill>
                <a:latin typeface="Montserrat Medium"/>
                <a:ea typeface="Montserrat Medium"/>
                <a:cs typeface="Montserrat Medium"/>
                <a:sym typeface="Montserrat Medium"/>
              </a:rPr>
              <a:t> : ce que l’on veut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étude d’opportunité</a:t>
            </a:r>
            <a:r>
              <a:rPr lang="fr" sz="1500">
                <a:solidFill>
                  <a:schemeClr val="dk2"/>
                </a:solidFill>
                <a:latin typeface="Montserrat Medium"/>
                <a:ea typeface="Montserrat Medium"/>
                <a:cs typeface="Montserrat Medium"/>
                <a:sym typeface="Montserrat Medium"/>
              </a:rPr>
              <a:t> : pourquoi, ce que ça apporte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étude de faisabilité</a:t>
            </a:r>
            <a:r>
              <a:rPr lang="fr" sz="1500">
                <a:solidFill>
                  <a:schemeClr val="dk2"/>
                </a:solidFill>
                <a:latin typeface="Montserrat Medium"/>
                <a:ea typeface="Montserrat Medium"/>
                <a:cs typeface="Montserrat Medium"/>
                <a:sym typeface="Montserrat Medium"/>
              </a:rPr>
              <a:t> : est-ce réalisable</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Livrable : </a:t>
            </a:r>
            <a:r>
              <a:rPr b="1" lang="fr" sz="1500">
                <a:solidFill>
                  <a:schemeClr val="dk2"/>
                </a:solidFill>
                <a:latin typeface="Montserrat"/>
                <a:ea typeface="Montserrat"/>
                <a:cs typeface="Montserrat"/>
                <a:sym typeface="Montserrat"/>
              </a:rPr>
              <a:t>note de cadrage</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Cette phase est plus ou détaillée selon l’entreprise, le projet…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La </a:t>
            </a:r>
            <a:r>
              <a:rPr lang="fr" sz="1500" u="sng">
                <a:solidFill>
                  <a:schemeClr val="hlink"/>
                </a:solidFill>
                <a:latin typeface="Montserrat Medium"/>
                <a:ea typeface="Montserrat Medium"/>
                <a:cs typeface="Montserrat Medium"/>
                <a:sym typeface="Montserrat Medium"/>
                <a:hlinkClick r:id="rId4"/>
              </a:rPr>
              <a:t>méthode QQOQCCP</a:t>
            </a:r>
            <a:r>
              <a:rPr lang="fr" sz="1500">
                <a:solidFill>
                  <a:schemeClr val="dk2"/>
                </a:solidFill>
                <a:latin typeface="Montserrat Medium"/>
                <a:ea typeface="Montserrat Medium"/>
                <a:cs typeface="Montserrat Medium"/>
                <a:sym typeface="Montserrat Medium"/>
              </a:rPr>
              <a:t> (Qui ? Quoi ? Où ? Quand ? Comment ? Combien ? Pourquoi ?) peut aider lors de cette phase.</a:t>
            </a:r>
            <a:endParaRPr sz="1500">
              <a:solidFill>
                <a:schemeClr val="dk2"/>
              </a:solidFill>
              <a:latin typeface="Montserrat Medium"/>
              <a:ea typeface="Montserrat Medium"/>
              <a:cs typeface="Montserrat Medium"/>
              <a:sym typeface="Montserrat Medium"/>
            </a:endParaRPr>
          </a:p>
        </p:txBody>
      </p:sp>
      <p:sp>
        <p:nvSpPr>
          <p:cNvPr id="383" name="Google Shape;383;p4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Avant projet - Cadrage</a:t>
            </a:r>
            <a:endParaRPr b="1" sz="3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4" name="Google Shape;74;p1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7" name="Google Shape;77;p15"/>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Projet</a:t>
            </a:r>
            <a:endParaRPr b="1" sz="3000">
              <a:solidFill>
                <a:schemeClr val="dk1"/>
              </a:solidFill>
            </a:endParaRPr>
          </a:p>
        </p:txBody>
      </p:sp>
      <p:sp>
        <p:nvSpPr>
          <p:cNvPr id="78" name="Google Shape;78;p15"/>
          <p:cNvSpPr txBox="1"/>
          <p:nvPr/>
        </p:nvSpPr>
        <p:spPr>
          <a:xfrm>
            <a:off x="755250" y="1585350"/>
            <a:ext cx="74964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fr" sz="1800">
                <a:solidFill>
                  <a:schemeClr val="dk2"/>
                </a:solidFill>
                <a:latin typeface="Montserrat Medium"/>
                <a:ea typeface="Montserrat Medium"/>
                <a:cs typeface="Montserrat Medium"/>
                <a:sym typeface="Montserrat Medium"/>
              </a:rPr>
              <a:t>Quels éléments caractérisent un projet ? 🤔</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7" name="Shape 387"/>
        <p:cNvGrpSpPr/>
        <p:nvPr/>
      </p:nvGrpSpPr>
      <p:grpSpPr>
        <a:xfrm>
          <a:off x="0" y="0"/>
          <a:ext cx="0" cy="0"/>
          <a:chOff x="0" y="0"/>
          <a:chExt cx="0" cy="0"/>
        </a:xfrm>
      </p:grpSpPr>
      <p:pic>
        <p:nvPicPr>
          <p:cNvPr id="388" name="Google Shape;388;p4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89" name="Google Shape;389;p4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4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392" name="Google Shape;392;p42"/>
          <p:cNvSpPr txBox="1"/>
          <p:nvPr/>
        </p:nvSpPr>
        <p:spPr>
          <a:xfrm>
            <a:off x="952050" y="1621725"/>
            <a:ext cx="7102800" cy="2542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But du projet : vente en ligne de crêpes fourrées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Contexte : actuellement la vente de produits se fait uniquement par nos distributeurs, une vente en ligne permet d'améliorer notre visibilité et d'augmenter nos marges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Périmètre : lancement de projet dans 1 mois, durée 6 mois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Acteurs : liste des acteurs internes et besoin d'un prestataire dans le domaine de la réalisation de site Web / e-commerce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Contraintes : communication entre le site Web et la gestion des stocks / production</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393" name="Google Shape;393;p4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Note de cadrage</a:t>
            </a:r>
            <a:endParaRPr b="1" sz="3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7" name="Shape 397"/>
        <p:cNvGrpSpPr/>
        <p:nvPr/>
      </p:nvGrpSpPr>
      <p:grpSpPr>
        <a:xfrm>
          <a:off x="0" y="0"/>
          <a:ext cx="0" cy="0"/>
          <a:chOff x="0" y="0"/>
          <a:chExt cx="0" cy="0"/>
        </a:xfrm>
      </p:grpSpPr>
      <p:pic>
        <p:nvPicPr>
          <p:cNvPr id="398" name="Google Shape;398;p4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399" name="Google Shape;399;p4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4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402" name="Google Shape;402;p43"/>
          <p:cNvSpPr txBox="1"/>
          <p:nvPr/>
        </p:nvSpPr>
        <p:spPr>
          <a:xfrm>
            <a:off x="952050" y="1621725"/>
            <a:ext cx="7102800" cy="2695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Risques : mauvaise gestion des stocks, désorganisation de la production ou de l'ADV</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Opportunités :</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être premier acteur du secteur à faire de la vente en ligne, innover sur de nouveaux formats et pouvoir les tester auprès d’un large public</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moderniser l’image de la marque, rebranding</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Impacts : prévision des ventes, gestion des stocks, gestion de la production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403" name="Google Shape;403;p4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Note de cadrage</a:t>
            </a:r>
            <a:endParaRPr b="1" sz="3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7" name="Shape 407"/>
        <p:cNvGrpSpPr/>
        <p:nvPr/>
      </p:nvGrpSpPr>
      <p:grpSpPr>
        <a:xfrm>
          <a:off x="0" y="0"/>
          <a:ext cx="0" cy="0"/>
          <a:chOff x="0" y="0"/>
          <a:chExt cx="0" cy="0"/>
        </a:xfrm>
      </p:grpSpPr>
      <p:pic>
        <p:nvPicPr>
          <p:cNvPr id="408" name="Google Shape;408;p4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409" name="Google Shape;409;p4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4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412" name="Google Shape;412;p44"/>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Les acteurs internes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413" name="Google Shape;413;p4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acteurs</a:t>
            </a:r>
            <a:endParaRPr b="1" sz="3000">
              <a:solidFill>
                <a:schemeClr val="dk1"/>
              </a:solidFill>
            </a:endParaRPr>
          </a:p>
        </p:txBody>
      </p:sp>
      <p:grpSp>
        <p:nvGrpSpPr>
          <p:cNvPr id="414" name="Google Shape;414;p44"/>
          <p:cNvGrpSpPr/>
          <p:nvPr/>
        </p:nvGrpSpPr>
        <p:grpSpPr>
          <a:xfrm>
            <a:off x="319825" y="2125757"/>
            <a:ext cx="1724700" cy="1811430"/>
            <a:chOff x="707875" y="2139695"/>
            <a:chExt cx="1724700" cy="1811430"/>
          </a:xfrm>
        </p:grpSpPr>
        <p:pic>
          <p:nvPicPr>
            <p:cNvPr id="415" name="Google Shape;415;p44"/>
            <p:cNvPicPr preferRelativeResize="0"/>
            <p:nvPr/>
          </p:nvPicPr>
          <p:blipFill>
            <a:blip r:embed="rId4">
              <a:alphaModFix/>
            </a:blip>
            <a:stretch>
              <a:fillRect/>
            </a:stretch>
          </p:blipFill>
          <p:spPr>
            <a:xfrm>
              <a:off x="1009712" y="2139695"/>
              <a:ext cx="1121025" cy="1188975"/>
            </a:xfrm>
            <a:prstGeom prst="rect">
              <a:avLst/>
            </a:prstGeom>
            <a:solidFill>
              <a:schemeClr val="lt1"/>
            </a:solidFill>
            <a:ln>
              <a:noFill/>
            </a:ln>
          </p:spPr>
        </p:pic>
        <p:sp>
          <p:nvSpPr>
            <p:cNvPr id="416" name="Google Shape;416;p44"/>
            <p:cNvSpPr txBox="1"/>
            <p:nvPr/>
          </p:nvSpPr>
          <p:spPr>
            <a:xfrm>
              <a:off x="707875" y="3304625"/>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Pauline de Gros</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PDG</a:t>
              </a:r>
              <a:endParaRPr sz="1300">
                <a:solidFill>
                  <a:schemeClr val="dk2"/>
                </a:solidFill>
                <a:latin typeface="Montserrat Medium"/>
                <a:ea typeface="Montserrat Medium"/>
                <a:cs typeface="Montserrat Medium"/>
                <a:sym typeface="Montserrat Medium"/>
              </a:endParaRPr>
            </a:p>
          </p:txBody>
        </p:sp>
      </p:grpSp>
      <p:grpSp>
        <p:nvGrpSpPr>
          <p:cNvPr id="417" name="Google Shape;417;p44"/>
          <p:cNvGrpSpPr/>
          <p:nvPr/>
        </p:nvGrpSpPr>
        <p:grpSpPr>
          <a:xfrm>
            <a:off x="1755613" y="2126809"/>
            <a:ext cx="1933500" cy="1810379"/>
            <a:chOff x="2210100" y="2140746"/>
            <a:chExt cx="1933500" cy="1810379"/>
          </a:xfrm>
        </p:grpSpPr>
        <p:pic>
          <p:nvPicPr>
            <p:cNvPr id="418" name="Google Shape;418;p44"/>
            <p:cNvPicPr preferRelativeResize="0"/>
            <p:nvPr/>
          </p:nvPicPr>
          <p:blipFill>
            <a:blip r:embed="rId5">
              <a:alphaModFix/>
            </a:blip>
            <a:stretch>
              <a:fillRect/>
            </a:stretch>
          </p:blipFill>
          <p:spPr>
            <a:xfrm>
              <a:off x="2617050" y="2140746"/>
              <a:ext cx="1119600" cy="1186872"/>
            </a:xfrm>
            <a:prstGeom prst="rect">
              <a:avLst/>
            </a:prstGeom>
            <a:solidFill>
              <a:schemeClr val="lt1"/>
            </a:solidFill>
            <a:ln>
              <a:noFill/>
            </a:ln>
          </p:spPr>
        </p:pic>
        <p:sp>
          <p:nvSpPr>
            <p:cNvPr id="419" name="Google Shape;419;p44"/>
            <p:cNvSpPr txBox="1"/>
            <p:nvPr/>
          </p:nvSpPr>
          <p:spPr>
            <a:xfrm>
              <a:off x="2210100" y="3304625"/>
              <a:ext cx="19335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Victor Entes</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Directeur commercial</a:t>
              </a:r>
              <a:endParaRPr sz="1300">
                <a:solidFill>
                  <a:schemeClr val="dk2"/>
                </a:solidFill>
                <a:latin typeface="Montserrat Medium"/>
                <a:ea typeface="Montserrat Medium"/>
                <a:cs typeface="Montserrat Medium"/>
                <a:sym typeface="Montserrat Medium"/>
              </a:endParaRPr>
            </a:p>
          </p:txBody>
        </p:sp>
      </p:grpSp>
      <p:grpSp>
        <p:nvGrpSpPr>
          <p:cNvPr id="420" name="Google Shape;420;p44"/>
          <p:cNvGrpSpPr/>
          <p:nvPr/>
        </p:nvGrpSpPr>
        <p:grpSpPr>
          <a:xfrm>
            <a:off x="3400200" y="2126809"/>
            <a:ext cx="2082900" cy="1810379"/>
            <a:chOff x="3993575" y="2140746"/>
            <a:chExt cx="2082900" cy="1810379"/>
          </a:xfrm>
        </p:grpSpPr>
        <p:pic>
          <p:nvPicPr>
            <p:cNvPr id="421" name="Google Shape;421;p44"/>
            <p:cNvPicPr preferRelativeResize="0"/>
            <p:nvPr/>
          </p:nvPicPr>
          <p:blipFill>
            <a:blip r:embed="rId6">
              <a:alphaModFix/>
            </a:blip>
            <a:stretch>
              <a:fillRect/>
            </a:stretch>
          </p:blipFill>
          <p:spPr>
            <a:xfrm>
              <a:off x="4475225" y="2140746"/>
              <a:ext cx="1119600" cy="1186872"/>
            </a:xfrm>
            <a:prstGeom prst="rect">
              <a:avLst/>
            </a:prstGeom>
            <a:solidFill>
              <a:schemeClr val="lt1"/>
            </a:solidFill>
            <a:ln>
              <a:noFill/>
            </a:ln>
          </p:spPr>
        </p:pic>
        <p:sp>
          <p:nvSpPr>
            <p:cNvPr id="422" name="Google Shape;422;p44"/>
            <p:cNvSpPr txBox="1"/>
            <p:nvPr/>
          </p:nvSpPr>
          <p:spPr>
            <a:xfrm>
              <a:off x="3993575" y="3304625"/>
              <a:ext cx="20829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Marc Etingue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Responsable marketing</a:t>
              </a:r>
              <a:endParaRPr sz="1300">
                <a:solidFill>
                  <a:schemeClr val="dk2"/>
                </a:solidFill>
                <a:latin typeface="Montserrat Medium"/>
                <a:ea typeface="Montserrat Medium"/>
                <a:cs typeface="Montserrat Medium"/>
                <a:sym typeface="Montserrat Medium"/>
              </a:endParaRPr>
            </a:p>
          </p:txBody>
        </p:sp>
      </p:grpSp>
      <p:grpSp>
        <p:nvGrpSpPr>
          <p:cNvPr id="423" name="Google Shape;423;p44"/>
          <p:cNvGrpSpPr/>
          <p:nvPr/>
        </p:nvGrpSpPr>
        <p:grpSpPr>
          <a:xfrm>
            <a:off x="5194188" y="2126809"/>
            <a:ext cx="1724700" cy="1810379"/>
            <a:chOff x="5982650" y="2140746"/>
            <a:chExt cx="1724700" cy="1810379"/>
          </a:xfrm>
        </p:grpSpPr>
        <p:pic>
          <p:nvPicPr>
            <p:cNvPr id="424" name="Google Shape;424;p44"/>
            <p:cNvPicPr preferRelativeResize="0"/>
            <p:nvPr/>
          </p:nvPicPr>
          <p:blipFill>
            <a:blip r:embed="rId7">
              <a:alphaModFix/>
            </a:blip>
            <a:stretch>
              <a:fillRect/>
            </a:stretch>
          </p:blipFill>
          <p:spPr>
            <a:xfrm>
              <a:off x="6285200" y="2140746"/>
              <a:ext cx="1119600" cy="1186872"/>
            </a:xfrm>
            <a:prstGeom prst="rect">
              <a:avLst/>
            </a:prstGeom>
            <a:solidFill>
              <a:schemeClr val="lt1"/>
            </a:solidFill>
            <a:ln>
              <a:noFill/>
            </a:ln>
          </p:spPr>
        </p:pic>
        <p:sp>
          <p:nvSpPr>
            <p:cNvPr id="425" name="Google Shape;425;p44"/>
            <p:cNvSpPr txBox="1"/>
            <p:nvPr/>
          </p:nvSpPr>
          <p:spPr>
            <a:xfrm>
              <a:off x="5982650" y="3304625"/>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Érica Rault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Responsable administrative et financière</a:t>
              </a:r>
              <a:endParaRPr sz="1300">
                <a:solidFill>
                  <a:schemeClr val="dk2"/>
                </a:solidFill>
                <a:latin typeface="Montserrat Medium"/>
                <a:ea typeface="Montserrat Medium"/>
                <a:cs typeface="Montserrat Medium"/>
                <a:sym typeface="Montserrat Medium"/>
              </a:endParaRPr>
            </a:p>
          </p:txBody>
        </p:sp>
      </p:grpSp>
      <p:grpSp>
        <p:nvGrpSpPr>
          <p:cNvPr id="426" name="Google Shape;426;p44"/>
          <p:cNvGrpSpPr/>
          <p:nvPr/>
        </p:nvGrpSpPr>
        <p:grpSpPr>
          <a:xfrm>
            <a:off x="6629975" y="2126135"/>
            <a:ext cx="2194200" cy="1811053"/>
            <a:chOff x="7018025" y="2140072"/>
            <a:chExt cx="2194200" cy="1811053"/>
          </a:xfrm>
        </p:grpSpPr>
        <p:pic>
          <p:nvPicPr>
            <p:cNvPr id="427" name="Google Shape;427;p44"/>
            <p:cNvPicPr preferRelativeResize="0"/>
            <p:nvPr/>
          </p:nvPicPr>
          <p:blipFill>
            <a:blip r:embed="rId8">
              <a:alphaModFix/>
            </a:blip>
            <a:stretch>
              <a:fillRect/>
            </a:stretch>
          </p:blipFill>
          <p:spPr>
            <a:xfrm>
              <a:off x="7555325" y="2140072"/>
              <a:ext cx="1119600" cy="1188221"/>
            </a:xfrm>
            <a:prstGeom prst="rect">
              <a:avLst/>
            </a:prstGeom>
            <a:solidFill>
              <a:schemeClr val="lt1"/>
            </a:solidFill>
            <a:ln>
              <a:noFill/>
            </a:ln>
          </p:spPr>
        </p:pic>
        <p:sp>
          <p:nvSpPr>
            <p:cNvPr id="428" name="Google Shape;428;p44"/>
            <p:cNvSpPr txBox="1"/>
            <p:nvPr/>
          </p:nvSpPr>
          <p:spPr>
            <a:xfrm>
              <a:off x="7018025" y="3304625"/>
              <a:ext cx="21942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Pascal Clément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Responsable informatique</a:t>
              </a:r>
              <a:endParaRPr sz="1300">
                <a:solidFill>
                  <a:schemeClr val="dk2"/>
                </a:solidFill>
                <a:latin typeface="Montserrat Medium"/>
                <a:ea typeface="Montserrat Medium"/>
                <a:cs typeface="Montserrat Medium"/>
                <a:sym typeface="Montserrat Medium"/>
              </a:endParaRPr>
            </a:p>
          </p:txBody>
        </p:sp>
      </p:grpSp>
      <p:pic>
        <p:nvPicPr>
          <p:cNvPr id="429" name="Google Shape;429;p44"/>
          <p:cNvPicPr preferRelativeResize="0"/>
          <p:nvPr/>
        </p:nvPicPr>
        <p:blipFill>
          <a:blip r:embed="rId9">
            <a:alphaModFix/>
          </a:blip>
          <a:stretch>
            <a:fillRect/>
          </a:stretch>
        </p:blipFill>
        <p:spPr>
          <a:xfrm>
            <a:off x="6755460" y="1392263"/>
            <a:ext cx="1299380" cy="714100"/>
          </a:xfrm>
          <a:prstGeom prst="rect">
            <a:avLst/>
          </a:prstGeom>
          <a:solidFill>
            <a:schemeClr val="lt1"/>
          </a:solid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3" name="Shape 433"/>
        <p:cNvGrpSpPr/>
        <p:nvPr/>
      </p:nvGrpSpPr>
      <p:grpSpPr>
        <a:xfrm>
          <a:off x="0" y="0"/>
          <a:ext cx="0" cy="0"/>
          <a:chOff x="0" y="0"/>
          <a:chExt cx="0" cy="0"/>
        </a:xfrm>
      </p:grpSpPr>
      <p:pic>
        <p:nvPicPr>
          <p:cNvPr id="434" name="Google Shape;434;p4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435" name="Google Shape;435;p4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4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438" name="Google Shape;438;p45"/>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fournisseur / prestataire</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439" name="Google Shape;439;p4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acteurs</a:t>
            </a:r>
            <a:endParaRPr b="1" sz="3000">
              <a:solidFill>
                <a:schemeClr val="dk1"/>
              </a:solidFill>
            </a:endParaRPr>
          </a:p>
        </p:txBody>
      </p:sp>
      <p:pic>
        <p:nvPicPr>
          <p:cNvPr id="440" name="Google Shape;440;p45"/>
          <p:cNvPicPr preferRelativeResize="0"/>
          <p:nvPr/>
        </p:nvPicPr>
        <p:blipFill>
          <a:blip r:embed="rId4">
            <a:alphaModFix/>
          </a:blip>
          <a:stretch>
            <a:fillRect/>
          </a:stretch>
        </p:blipFill>
        <p:spPr>
          <a:xfrm>
            <a:off x="2162575" y="2126125"/>
            <a:ext cx="1119600" cy="1186776"/>
          </a:xfrm>
          <a:prstGeom prst="rect">
            <a:avLst/>
          </a:prstGeom>
          <a:solidFill>
            <a:schemeClr val="lt1"/>
          </a:solidFill>
          <a:ln>
            <a:noFill/>
          </a:ln>
        </p:spPr>
      </p:pic>
      <p:sp>
        <p:nvSpPr>
          <p:cNvPr id="441" name="Google Shape;441;p45"/>
          <p:cNvSpPr txBox="1"/>
          <p:nvPr/>
        </p:nvSpPr>
        <p:spPr>
          <a:xfrm>
            <a:off x="1755613" y="3290688"/>
            <a:ext cx="19335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Delphine Front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Développeuse front</a:t>
            </a:r>
            <a:endParaRPr sz="1300">
              <a:solidFill>
                <a:schemeClr val="dk2"/>
              </a:solidFill>
              <a:latin typeface="Montserrat Medium"/>
              <a:ea typeface="Montserrat Medium"/>
              <a:cs typeface="Montserrat Medium"/>
              <a:sym typeface="Montserrat Medium"/>
            </a:endParaRPr>
          </a:p>
        </p:txBody>
      </p:sp>
      <p:pic>
        <p:nvPicPr>
          <p:cNvPr id="442" name="Google Shape;442;p45"/>
          <p:cNvPicPr preferRelativeResize="0"/>
          <p:nvPr/>
        </p:nvPicPr>
        <p:blipFill>
          <a:blip r:embed="rId5">
            <a:alphaModFix/>
          </a:blip>
          <a:stretch>
            <a:fillRect/>
          </a:stretch>
        </p:blipFill>
        <p:spPr>
          <a:xfrm>
            <a:off x="615450" y="2134290"/>
            <a:ext cx="1119600" cy="1188221"/>
          </a:xfrm>
          <a:prstGeom prst="rect">
            <a:avLst/>
          </a:prstGeom>
          <a:noFill/>
          <a:ln>
            <a:noFill/>
          </a:ln>
        </p:spPr>
      </p:pic>
      <p:pic>
        <p:nvPicPr>
          <p:cNvPr id="443" name="Google Shape;443;p45"/>
          <p:cNvPicPr preferRelativeResize="0"/>
          <p:nvPr/>
        </p:nvPicPr>
        <p:blipFill>
          <a:blip r:embed="rId6">
            <a:alphaModFix/>
          </a:blip>
          <a:stretch>
            <a:fillRect/>
          </a:stretch>
        </p:blipFill>
        <p:spPr>
          <a:xfrm>
            <a:off x="3881863" y="2125400"/>
            <a:ext cx="1119600" cy="1188221"/>
          </a:xfrm>
          <a:prstGeom prst="rect">
            <a:avLst/>
          </a:prstGeom>
          <a:solidFill>
            <a:schemeClr val="lt1"/>
          </a:solidFill>
          <a:ln>
            <a:noFill/>
          </a:ln>
        </p:spPr>
      </p:pic>
      <p:sp>
        <p:nvSpPr>
          <p:cNvPr id="444" name="Google Shape;444;p45"/>
          <p:cNvSpPr txBox="1"/>
          <p:nvPr/>
        </p:nvSpPr>
        <p:spPr>
          <a:xfrm>
            <a:off x="3400200" y="3290688"/>
            <a:ext cx="20829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Damien Bach</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Développeur back</a:t>
            </a:r>
            <a:endParaRPr sz="1300">
              <a:solidFill>
                <a:schemeClr val="dk2"/>
              </a:solidFill>
              <a:latin typeface="Montserrat Medium"/>
              <a:ea typeface="Montserrat Medium"/>
              <a:cs typeface="Montserrat Medium"/>
              <a:sym typeface="Montserrat Medium"/>
            </a:endParaRPr>
          </a:p>
        </p:txBody>
      </p:sp>
      <p:sp>
        <p:nvSpPr>
          <p:cNvPr id="445" name="Google Shape;445;p45"/>
          <p:cNvSpPr txBox="1"/>
          <p:nvPr/>
        </p:nvSpPr>
        <p:spPr>
          <a:xfrm>
            <a:off x="319825" y="3290688"/>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Camille Petio</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Chef de projet</a:t>
            </a:r>
            <a:endParaRPr sz="1300">
              <a:solidFill>
                <a:schemeClr val="dk2"/>
              </a:solidFill>
              <a:latin typeface="Montserrat Medium"/>
              <a:ea typeface="Montserrat Medium"/>
              <a:cs typeface="Montserrat Medium"/>
              <a:sym typeface="Montserrat Medium"/>
            </a:endParaRPr>
          </a:p>
        </p:txBody>
      </p:sp>
      <p:pic>
        <p:nvPicPr>
          <p:cNvPr id="446" name="Google Shape;446;p45"/>
          <p:cNvPicPr preferRelativeResize="0"/>
          <p:nvPr/>
        </p:nvPicPr>
        <p:blipFill>
          <a:blip r:embed="rId7">
            <a:alphaModFix/>
          </a:blip>
          <a:stretch>
            <a:fillRect/>
          </a:stretch>
        </p:blipFill>
        <p:spPr>
          <a:xfrm>
            <a:off x="5496750" y="2134288"/>
            <a:ext cx="1119600" cy="1188221"/>
          </a:xfrm>
          <a:prstGeom prst="rect">
            <a:avLst/>
          </a:prstGeom>
          <a:solidFill>
            <a:schemeClr val="lt1"/>
          </a:solidFill>
          <a:ln>
            <a:noFill/>
          </a:ln>
        </p:spPr>
      </p:pic>
      <p:sp>
        <p:nvSpPr>
          <p:cNvPr id="447" name="Google Shape;447;p45"/>
          <p:cNvSpPr txBox="1"/>
          <p:nvPr/>
        </p:nvSpPr>
        <p:spPr>
          <a:xfrm>
            <a:off x="5194188" y="3290688"/>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Denis Bach</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Développeur back</a:t>
            </a:r>
            <a:endParaRPr sz="1300">
              <a:solidFill>
                <a:schemeClr val="dk2"/>
              </a:solidFill>
              <a:latin typeface="Montserrat Medium"/>
              <a:ea typeface="Montserrat Medium"/>
              <a:cs typeface="Montserrat Medium"/>
              <a:sym typeface="Montserrat Medium"/>
            </a:endParaRPr>
          </a:p>
        </p:txBody>
      </p:sp>
      <p:pic>
        <p:nvPicPr>
          <p:cNvPr id="448" name="Google Shape;448;p45"/>
          <p:cNvPicPr preferRelativeResize="0"/>
          <p:nvPr/>
        </p:nvPicPr>
        <p:blipFill>
          <a:blip r:embed="rId8">
            <a:alphaModFix/>
          </a:blip>
          <a:stretch>
            <a:fillRect/>
          </a:stretch>
        </p:blipFill>
        <p:spPr>
          <a:xfrm>
            <a:off x="7167275" y="2135013"/>
            <a:ext cx="1119600" cy="1186776"/>
          </a:xfrm>
          <a:prstGeom prst="rect">
            <a:avLst/>
          </a:prstGeom>
          <a:noFill/>
          <a:ln>
            <a:noFill/>
          </a:ln>
        </p:spPr>
      </p:pic>
      <p:sp>
        <p:nvSpPr>
          <p:cNvPr id="449" name="Google Shape;449;p45"/>
          <p:cNvSpPr txBox="1"/>
          <p:nvPr/>
        </p:nvSpPr>
        <p:spPr>
          <a:xfrm>
            <a:off x="6629975" y="3290688"/>
            <a:ext cx="21942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Urielle Inizan</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UI / UX designer</a:t>
            </a:r>
            <a:endParaRPr sz="1300">
              <a:solidFill>
                <a:schemeClr val="dk2"/>
              </a:solidFill>
              <a:latin typeface="Montserrat Medium"/>
              <a:ea typeface="Montserrat Medium"/>
              <a:cs typeface="Montserrat Medium"/>
              <a:sym typeface="Montserrat Medium"/>
            </a:endParaRPr>
          </a:p>
        </p:txBody>
      </p:sp>
      <p:pic>
        <p:nvPicPr>
          <p:cNvPr id="450" name="Google Shape;450;p45"/>
          <p:cNvPicPr preferRelativeResize="0"/>
          <p:nvPr/>
        </p:nvPicPr>
        <p:blipFill>
          <a:blip r:embed="rId9">
            <a:alphaModFix/>
          </a:blip>
          <a:stretch>
            <a:fillRect/>
          </a:stretch>
        </p:blipFill>
        <p:spPr>
          <a:xfrm>
            <a:off x="6121350" y="1464373"/>
            <a:ext cx="1933500" cy="569877"/>
          </a:xfrm>
          <a:prstGeom prst="rect">
            <a:avLst/>
          </a:prstGeom>
          <a:solidFill>
            <a:schemeClr val="lt1"/>
          </a:solid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4" name="Shape 454"/>
        <p:cNvGrpSpPr/>
        <p:nvPr/>
      </p:nvGrpSpPr>
      <p:grpSpPr>
        <a:xfrm>
          <a:off x="0" y="0"/>
          <a:ext cx="0" cy="0"/>
          <a:chOff x="0" y="0"/>
          <a:chExt cx="0" cy="0"/>
        </a:xfrm>
      </p:grpSpPr>
      <p:pic>
        <p:nvPicPr>
          <p:cNvPr id="455" name="Google Shape;455;p4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456" name="Google Shape;456;p4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4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459" name="Google Shape;459;p46"/>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La maîtrise d’ouvrage, MOA - le client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a:t>
            </a:r>
            <a:r>
              <a:rPr lang="fr" sz="1500">
                <a:solidFill>
                  <a:schemeClr val="dk2"/>
                </a:solidFill>
                <a:latin typeface="Montserrat Medium"/>
                <a:ea typeface="Montserrat Medium"/>
                <a:cs typeface="Montserrat Medium"/>
                <a:sym typeface="Montserrat Medium"/>
              </a:rPr>
              <a:t>étermine les objectifs du projet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estime et alloue un budget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fixe les délais de livraison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anime les différentes réunions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valide les étapes du projet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participe à la recette</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460" name="Google Shape;460;p46"/>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rôles</a:t>
            </a:r>
            <a:endParaRPr b="1" sz="3000">
              <a:solidFill>
                <a:schemeClr val="dk1"/>
              </a:solidFill>
            </a:endParaRPr>
          </a:p>
        </p:txBody>
      </p:sp>
      <p:pic>
        <p:nvPicPr>
          <p:cNvPr id="461" name="Google Shape;461;p46"/>
          <p:cNvPicPr preferRelativeResize="0"/>
          <p:nvPr/>
        </p:nvPicPr>
        <p:blipFill>
          <a:blip r:embed="rId4">
            <a:alphaModFix/>
          </a:blip>
          <a:stretch>
            <a:fillRect/>
          </a:stretch>
        </p:blipFill>
        <p:spPr>
          <a:xfrm>
            <a:off x="6755460" y="1392263"/>
            <a:ext cx="1299380" cy="714100"/>
          </a:xfrm>
          <a:prstGeom prst="rect">
            <a:avLst/>
          </a:prstGeom>
          <a:solidFill>
            <a:schemeClr val="lt1"/>
          </a:solidFill>
          <a:ln>
            <a:noFill/>
          </a:ln>
        </p:spPr>
      </p:pic>
      <p:pic>
        <p:nvPicPr>
          <p:cNvPr id="462" name="Google Shape;462;p46"/>
          <p:cNvPicPr preferRelativeResize="0"/>
          <p:nvPr/>
        </p:nvPicPr>
        <p:blipFill>
          <a:blip r:embed="rId5">
            <a:alphaModFix/>
          </a:blip>
          <a:stretch>
            <a:fillRect/>
          </a:stretch>
        </p:blipFill>
        <p:spPr>
          <a:xfrm>
            <a:off x="5694375" y="1813800"/>
            <a:ext cx="1984350" cy="229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6" name="Shape 466"/>
        <p:cNvGrpSpPr/>
        <p:nvPr/>
      </p:nvGrpSpPr>
      <p:grpSpPr>
        <a:xfrm>
          <a:off x="0" y="0"/>
          <a:ext cx="0" cy="0"/>
          <a:chOff x="0" y="0"/>
          <a:chExt cx="0" cy="0"/>
        </a:xfrm>
      </p:grpSpPr>
      <p:pic>
        <p:nvPicPr>
          <p:cNvPr id="467" name="Google Shape;467;p4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468" name="Google Shape;468;p4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4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471" name="Google Shape;471;p47"/>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La maîtrise d’ouvrage, MOA - le client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472" name="Google Shape;472;p47"/>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rôles</a:t>
            </a:r>
            <a:endParaRPr b="1" sz="3000">
              <a:solidFill>
                <a:schemeClr val="dk1"/>
              </a:solidFill>
            </a:endParaRPr>
          </a:p>
        </p:txBody>
      </p:sp>
      <p:grpSp>
        <p:nvGrpSpPr>
          <p:cNvPr id="473" name="Google Shape;473;p47"/>
          <p:cNvGrpSpPr/>
          <p:nvPr/>
        </p:nvGrpSpPr>
        <p:grpSpPr>
          <a:xfrm>
            <a:off x="319825" y="2125757"/>
            <a:ext cx="1724700" cy="1811430"/>
            <a:chOff x="707875" y="2139695"/>
            <a:chExt cx="1724700" cy="1811430"/>
          </a:xfrm>
        </p:grpSpPr>
        <p:pic>
          <p:nvPicPr>
            <p:cNvPr id="474" name="Google Shape;474;p47"/>
            <p:cNvPicPr preferRelativeResize="0"/>
            <p:nvPr/>
          </p:nvPicPr>
          <p:blipFill>
            <a:blip r:embed="rId4">
              <a:alphaModFix/>
            </a:blip>
            <a:stretch>
              <a:fillRect/>
            </a:stretch>
          </p:blipFill>
          <p:spPr>
            <a:xfrm>
              <a:off x="1009712" y="2139695"/>
              <a:ext cx="1121025" cy="1188975"/>
            </a:xfrm>
            <a:prstGeom prst="rect">
              <a:avLst/>
            </a:prstGeom>
            <a:solidFill>
              <a:schemeClr val="lt1"/>
            </a:solidFill>
            <a:ln>
              <a:noFill/>
            </a:ln>
          </p:spPr>
        </p:pic>
        <p:sp>
          <p:nvSpPr>
            <p:cNvPr id="475" name="Google Shape;475;p47"/>
            <p:cNvSpPr txBox="1"/>
            <p:nvPr/>
          </p:nvSpPr>
          <p:spPr>
            <a:xfrm>
              <a:off x="707875" y="3304625"/>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Pauline de Gros</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Information</a:t>
              </a:r>
              <a:endParaRPr sz="1300">
                <a:solidFill>
                  <a:schemeClr val="dk2"/>
                </a:solidFill>
                <a:latin typeface="Montserrat Medium"/>
                <a:ea typeface="Montserrat Medium"/>
                <a:cs typeface="Montserrat Medium"/>
                <a:sym typeface="Montserrat Medium"/>
              </a:endParaRPr>
            </a:p>
          </p:txBody>
        </p:sp>
      </p:grpSp>
      <p:grpSp>
        <p:nvGrpSpPr>
          <p:cNvPr id="476" name="Google Shape;476;p47"/>
          <p:cNvGrpSpPr/>
          <p:nvPr/>
        </p:nvGrpSpPr>
        <p:grpSpPr>
          <a:xfrm>
            <a:off x="1755613" y="2126809"/>
            <a:ext cx="1933500" cy="1810379"/>
            <a:chOff x="2210100" y="2140746"/>
            <a:chExt cx="1933500" cy="1810379"/>
          </a:xfrm>
        </p:grpSpPr>
        <p:pic>
          <p:nvPicPr>
            <p:cNvPr id="477" name="Google Shape;477;p47"/>
            <p:cNvPicPr preferRelativeResize="0"/>
            <p:nvPr/>
          </p:nvPicPr>
          <p:blipFill>
            <a:blip r:embed="rId5">
              <a:alphaModFix/>
            </a:blip>
            <a:stretch>
              <a:fillRect/>
            </a:stretch>
          </p:blipFill>
          <p:spPr>
            <a:xfrm>
              <a:off x="2617050" y="2140746"/>
              <a:ext cx="1119600" cy="1186872"/>
            </a:xfrm>
            <a:prstGeom prst="rect">
              <a:avLst/>
            </a:prstGeom>
            <a:solidFill>
              <a:schemeClr val="lt1"/>
            </a:solidFill>
            <a:ln>
              <a:noFill/>
            </a:ln>
          </p:spPr>
        </p:pic>
        <p:sp>
          <p:nvSpPr>
            <p:cNvPr id="478" name="Google Shape;478;p47"/>
            <p:cNvSpPr txBox="1"/>
            <p:nvPr/>
          </p:nvSpPr>
          <p:spPr>
            <a:xfrm>
              <a:off x="2210100" y="3304625"/>
              <a:ext cx="19335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Victor Entes</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Chef de projet MOA</a:t>
              </a:r>
              <a:endParaRPr sz="1300">
                <a:solidFill>
                  <a:schemeClr val="dk2"/>
                </a:solidFill>
                <a:latin typeface="Montserrat Medium"/>
                <a:ea typeface="Montserrat Medium"/>
                <a:cs typeface="Montserrat Medium"/>
                <a:sym typeface="Montserrat Medium"/>
              </a:endParaRPr>
            </a:p>
          </p:txBody>
        </p:sp>
      </p:grpSp>
      <p:grpSp>
        <p:nvGrpSpPr>
          <p:cNvPr id="479" name="Google Shape;479;p47"/>
          <p:cNvGrpSpPr/>
          <p:nvPr/>
        </p:nvGrpSpPr>
        <p:grpSpPr>
          <a:xfrm>
            <a:off x="3400200" y="2126809"/>
            <a:ext cx="2082900" cy="1810379"/>
            <a:chOff x="3993575" y="2140746"/>
            <a:chExt cx="2082900" cy="1810379"/>
          </a:xfrm>
        </p:grpSpPr>
        <p:pic>
          <p:nvPicPr>
            <p:cNvPr id="480" name="Google Shape;480;p47"/>
            <p:cNvPicPr preferRelativeResize="0"/>
            <p:nvPr/>
          </p:nvPicPr>
          <p:blipFill>
            <a:blip r:embed="rId6">
              <a:alphaModFix/>
            </a:blip>
            <a:stretch>
              <a:fillRect/>
            </a:stretch>
          </p:blipFill>
          <p:spPr>
            <a:xfrm>
              <a:off x="4475225" y="2140746"/>
              <a:ext cx="1119600" cy="1186872"/>
            </a:xfrm>
            <a:prstGeom prst="rect">
              <a:avLst/>
            </a:prstGeom>
            <a:solidFill>
              <a:schemeClr val="lt1"/>
            </a:solidFill>
            <a:ln>
              <a:noFill/>
            </a:ln>
          </p:spPr>
        </p:pic>
        <p:sp>
          <p:nvSpPr>
            <p:cNvPr id="481" name="Google Shape;481;p47"/>
            <p:cNvSpPr txBox="1"/>
            <p:nvPr/>
          </p:nvSpPr>
          <p:spPr>
            <a:xfrm>
              <a:off x="3993575" y="3304625"/>
              <a:ext cx="20829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Marc Etingue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Consultation, information</a:t>
              </a:r>
              <a:endParaRPr sz="1300">
                <a:solidFill>
                  <a:schemeClr val="dk2"/>
                </a:solidFill>
                <a:latin typeface="Montserrat Medium"/>
                <a:ea typeface="Montserrat Medium"/>
                <a:cs typeface="Montserrat Medium"/>
                <a:sym typeface="Montserrat Medium"/>
              </a:endParaRPr>
            </a:p>
          </p:txBody>
        </p:sp>
      </p:grpSp>
      <p:grpSp>
        <p:nvGrpSpPr>
          <p:cNvPr id="482" name="Google Shape;482;p47"/>
          <p:cNvGrpSpPr/>
          <p:nvPr/>
        </p:nvGrpSpPr>
        <p:grpSpPr>
          <a:xfrm>
            <a:off x="5194188" y="2126809"/>
            <a:ext cx="1724700" cy="1810379"/>
            <a:chOff x="5982650" y="2140746"/>
            <a:chExt cx="1724700" cy="1810379"/>
          </a:xfrm>
        </p:grpSpPr>
        <p:pic>
          <p:nvPicPr>
            <p:cNvPr id="483" name="Google Shape;483;p47"/>
            <p:cNvPicPr preferRelativeResize="0"/>
            <p:nvPr/>
          </p:nvPicPr>
          <p:blipFill>
            <a:blip r:embed="rId7">
              <a:alphaModFix/>
            </a:blip>
            <a:stretch>
              <a:fillRect/>
            </a:stretch>
          </p:blipFill>
          <p:spPr>
            <a:xfrm>
              <a:off x="6285200" y="2140746"/>
              <a:ext cx="1119600" cy="1186872"/>
            </a:xfrm>
            <a:prstGeom prst="rect">
              <a:avLst/>
            </a:prstGeom>
            <a:solidFill>
              <a:schemeClr val="lt1"/>
            </a:solidFill>
            <a:ln>
              <a:noFill/>
            </a:ln>
          </p:spPr>
        </p:pic>
        <p:sp>
          <p:nvSpPr>
            <p:cNvPr id="484" name="Google Shape;484;p47"/>
            <p:cNvSpPr txBox="1"/>
            <p:nvPr/>
          </p:nvSpPr>
          <p:spPr>
            <a:xfrm>
              <a:off x="5982650" y="3304625"/>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Érica Rault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Budget, consultation, information</a:t>
              </a:r>
              <a:endParaRPr sz="1300">
                <a:solidFill>
                  <a:schemeClr val="dk2"/>
                </a:solidFill>
                <a:latin typeface="Montserrat Medium"/>
                <a:ea typeface="Montserrat Medium"/>
                <a:cs typeface="Montserrat Medium"/>
                <a:sym typeface="Montserrat Medium"/>
              </a:endParaRPr>
            </a:p>
          </p:txBody>
        </p:sp>
      </p:grpSp>
      <p:grpSp>
        <p:nvGrpSpPr>
          <p:cNvPr id="485" name="Google Shape;485;p47"/>
          <p:cNvGrpSpPr/>
          <p:nvPr/>
        </p:nvGrpSpPr>
        <p:grpSpPr>
          <a:xfrm>
            <a:off x="6629975" y="2126135"/>
            <a:ext cx="2194200" cy="1811053"/>
            <a:chOff x="7018025" y="2140072"/>
            <a:chExt cx="2194200" cy="1811053"/>
          </a:xfrm>
        </p:grpSpPr>
        <p:pic>
          <p:nvPicPr>
            <p:cNvPr id="486" name="Google Shape;486;p47"/>
            <p:cNvPicPr preferRelativeResize="0"/>
            <p:nvPr/>
          </p:nvPicPr>
          <p:blipFill>
            <a:blip r:embed="rId8">
              <a:alphaModFix/>
            </a:blip>
            <a:stretch>
              <a:fillRect/>
            </a:stretch>
          </p:blipFill>
          <p:spPr>
            <a:xfrm>
              <a:off x="7555325" y="2140072"/>
              <a:ext cx="1119600" cy="1188221"/>
            </a:xfrm>
            <a:prstGeom prst="rect">
              <a:avLst/>
            </a:prstGeom>
            <a:solidFill>
              <a:schemeClr val="lt1"/>
            </a:solidFill>
            <a:ln>
              <a:noFill/>
            </a:ln>
          </p:spPr>
        </p:pic>
        <p:sp>
          <p:nvSpPr>
            <p:cNvPr id="487" name="Google Shape;487;p47"/>
            <p:cNvSpPr txBox="1"/>
            <p:nvPr/>
          </p:nvSpPr>
          <p:spPr>
            <a:xfrm>
              <a:off x="7018025" y="3304625"/>
              <a:ext cx="21942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Pascal Clément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Consultation, information</a:t>
              </a:r>
              <a:endParaRPr sz="1300">
                <a:solidFill>
                  <a:schemeClr val="dk2"/>
                </a:solidFill>
                <a:latin typeface="Montserrat Medium"/>
                <a:ea typeface="Montserrat Medium"/>
                <a:cs typeface="Montserrat Medium"/>
                <a:sym typeface="Montserrat Medium"/>
              </a:endParaRPr>
            </a:p>
          </p:txBody>
        </p:sp>
      </p:grpSp>
      <p:pic>
        <p:nvPicPr>
          <p:cNvPr id="488" name="Google Shape;488;p47"/>
          <p:cNvPicPr preferRelativeResize="0"/>
          <p:nvPr/>
        </p:nvPicPr>
        <p:blipFill>
          <a:blip r:embed="rId9">
            <a:alphaModFix/>
          </a:blip>
          <a:stretch>
            <a:fillRect/>
          </a:stretch>
        </p:blipFill>
        <p:spPr>
          <a:xfrm>
            <a:off x="6755460" y="1392263"/>
            <a:ext cx="1299380" cy="714100"/>
          </a:xfrm>
          <a:prstGeom prst="rect">
            <a:avLst/>
          </a:prstGeom>
          <a:solidFill>
            <a:schemeClr val="lt1"/>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2" name="Shape 492"/>
        <p:cNvGrpSpPr/>
        <p:nvPr/>
      </p:nvGrpSpPr>
      <p:grpSpPr>
        <a:xfrm>
          <a:off x="0" y="0"/>
          <a:ext cx="0" cy="0"/>
          <a:chOff x="0" y="0"/>
          <a:chExt cx="0" cy="0"/>
        </a:xfrm>
      </p:grpSpPr>
      <p:pic>
        <p:nvPicPr>
          <p:cNvPr id="493" name="Google Shape;493;p4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494" name="Google Shape;494;p4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4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497" name="Google Shape;497;p48"/>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maître d’œuvre, MOE - le fournisseur</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assiste la MOA</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sélectionne et gère l'équipe de réalisation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assure la qualité du produit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rend compte de l'avancement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tient les délais et le budget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498" name="Google Shape;498;p48"/>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rôles</a:t>
            </a:r>
            <a:endParaRPr b="1" sz="3000">
              <a:solidFill>
                <a:schemeClr val="dk1"/>
              </a:solidFill>
            </a:endParaRPr>
          </a:p>
        </p:txBody>
      </p:sp>
      <p:pic>
        <p:nvPicPr>
          <p:cNvPr id="499" name="Google Shape;499;p48"/>
          <p:cNvPicPr preferRelativeResize="0"/>
          <p:nvPr/>
        </p:nvPicPr>
        <p:blipFill>
          <a:blip r:embed="rId4">
            <a:alphaModFix/>
          </a:blip>
          <a:stretch>
            <a:fillRect/>
          </a:stretch>
        </p:blipFill>
        <p:spPr>
          <a:xfrm>
            <a:off x="6121350" y="1464373"/>
            <a:ext cx="1933500" cy="569877"/>
          </a:xfrm>
          <a:prstGeom prst="rect">
            <a:avLst/>
          </a:prstGeom>
          <a:solidFill>
            <a:schemeClr val="lt1"/>
          </a:solidFill>
          <a:ln>
            <a:noFill/>
          </a:ln>
        </p:spPr>
      </p:pic>
      <p:pic>
        <p:nvPicPr>
          <p:cNvPr id="500" name="Google Shape;500;p48"/>
          <p:cNvPicPr preferRelativeResize="0"/>
          <p:nvPr/>
        </p:nvPicPr>
        <p:blipFill>
          <a:blip r:embed="rId5">
            <a:alphaModFix/>
          </a:blip>
          <a:stretch>
            <a:fillRect/>
          </a:stretch>
        </p:blipFill>
        <p:spPr>
          <a:xfrm>
            <a:off x="5866725" y="1865500"/>
            <a:ext cx="1906349" cy="2027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4" name="Shape 504"/>
        <p:cNvGrpSpPr/>
        <p:nvPr/>
      </p:nvGrpSpPr>
      <p:grpSpPr>
        <a:xfrm>
          <a:off x="0" y="0"/>
          <a:ext cx="0" cy="0"/>
          <a:chOff x="0" y="0"/>
          <a:chExt cx="0" cy="0"/>
        </a:xfrm>
      </p:grpSpPr>
      <p:pic>
        <p:nvPicPr>
          <p:cNvPr id="505" name="Google Shape;505;p4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06" name="Google Shape;506;p4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4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509" name="Google Shape;509;p49"/>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sz="1500">
                <a:solidFill>
                  <a:schemeClr val="dk2"/>
                </a:solidFill>
                <a:latin typeface="Montserrat Medium"/>
                <a:ea typeface="Montserrat Medium"/>
                <a:cs typeface="Montserrat Medium"/>
                <a:sym typeface="Montserrat Medium"/>
              </a:rPr>
              <a:t>Le maître d’œuvre, MOE - le fournisseur</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510" name="Google Shape;510;p4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rôles</a:t>
            </a:r>
            <a:endParaRPr b="1" sz="3000">
              <a:solidFill>
                <a:schemeClr val="dk1"/>
              </a:solidFill>
            </a:endParaRPr>
          </a:p>
        </p:txBody>
      </p:sp>
      <p:pic>
        <p:nvPicPr>
          <p:cNvPr id="511" name="Google Shape;511;p49"/>
          <p:cNvPicPr preferRelativeResize="0"/>
          <p:nvPr/>
        </p:nvPicPr>
        <p:blipFill>
          <a:blip r:embed="rId4">
            <a:alphaModFix/>
          </a:blip>
          <a:stretch>
            <a:fillRect/>
          </a:stretch>
        </p:blipFill>
        <p:spPr>
          <a:xfrm>
            <a:off x="2162575" y="2126125"/>
            <a:ext cx="1119600" cy="1186776"/>
          </a:xfrm>
          <a:prstGeom prst="rect">
            <a:avLst/>
          </a:prstGeom>
          <a:solidFill>
            <a:schemeClr val="lt1"/>
          </a:solidFill>
          <a:ln>
            <a:noFill/>
          </a:ln>
        </p:spPr>
      </p:pic>
      <p:sp>
        <p:nvSpPr>
          <p:cNvPr id="512" name="Google Shape;512;p49"/>
          <p:cNvSpPr txBox="1"/>
          <p:nvPr/>
        </p:nvSpPr>
        <p:spPr>
          <a:xfrm>
            <a:off x="1755613" y="3290688"/>
            <a:ext cx="19335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Delphine Front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Développement</a:t>
            </a:r>
            <a:endParaRPr sz="1300">
              <a:solidFill>
                <a:schemeClr val="dk2"/>
              </a:solidFill>
              <a:latin typeface="Montserrat Medium"/>
              <a:ea typeface="Montserrat Medium"/>
              <a:cs typeface="Montserrat Medium"/>
              <a:sym typeface="Montserrat Medium"/>
            </a:endParaRPr>
          </a:p>
        </p:txBody>
      </p:sp>
      <p:pic>
        <p:nvPicPr>
          <p:cNvPr id="513" name="Google Shape;513;p49"/>
          <p:cNvPicPr preferRelativeResize="0"/>
          <p:nvPr/>
        </p:nvPicPr>
        <p:blipFill>
          <a:blip r:embed="rId5">
            <a:alphaModFix/>
          </a:blip>
          <a:stretch>
            <a:fillRect/>
          </a:stretch>
        </p:blipFill>
        <p:spPr>
          <a:xfrm>
            <a:off x="615450" y="2134290"/>
            <a:ext cx="1119600" cy="1188221"/>
          </a:xfrm>
          <a:prstGeom prst="rect">
            <a:avLst/>
          </a:prstGeom>
          <a:noFill/>
          <a:ln>
            <a:noFill/>
          </a:ln>
        </p:spPr>
      </p:pic>
      <p:pic>
        <p:nvPicPr>
          <p:cNvPr id="514" name="Google Shape;514;p49"/>
          <p:cNvPicPr preferRelativeResize="0"/>
          <p:nvPr/>
        </p:nvPicPr>
        <p:blipFill>
          <a:blip r:embed="rId6">
            <a:alphaModFix/>
          </a:blip>
          <a:stretch>
            <a:fillRect/>
          </a:stretch>
        </p:blipFill>
        <p:spPr>
          <a:xfrm>
            <a:off x="3881863" y="2125400"/>
            <a:ext cx="1119600" cy="1188221"/>
          </a:xfrm>
          <a:prstGeom prst="rect">
            <a:avLst/>
          </a:prstGeom>
          <a:solidFill>
            <a:schemeClr val="lt1"/>
          </a:solidFill>
          <a:ln>
            <a:noFill/>
          </a:ln>
        </p:spPr>
      </p:pic>
      <p:sp>
        <p:nvSpPr>
          <p:cNvPr id="515" name="Google Shape;515;p49"/>
          <p:cNvSpPr txBox="1"/>
          <p:nvPr/>
        </p:nvSpPr>
        <p:spPr>
          <a:xfrm>
            <a:off x="3400200" y="3290688"/>
            <a:ext cx="20829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Damien Bach</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Développement</a:t>
            </a:r>
            <a:endParaRPr sz="1300">
              <a:solidFill>
                <a:schemeClr val="dk2"/>
              </a:solidFill>
              <a:latin typeface="Montserrat Medium"/>
              <a:ea typeface="Montserrat Medium"/>
              <a:cs typeface="Montserrat Medium"/>
              <a:sym typeface="Montserrat Medium"/>
            </a:endParaRPr>
          </a:p>
        </p:txBody>
      </p:sp>
      <p:sp>
        <p:nvSpPr>
          <p:cNvPr id="516" name="Google Shape;516;p49"/>
          <p:cNvSpPr txBox="1"/>
          <p:nvPr/>
        </p:nvSpPr>
        <p:spPr>
          <a:xfrm>
            <a:off x="319825" y="3290688"/>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Camille Petio</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CP MOE</a:t>
            </a:r>
            <a:endParaRPr sz="1300">
              <a:solidFill>
                <a:schemeClr val="dk2"/>
              </a:solidFill>
              <a:latin typeface="Montserrat Medium"/>
              <a:ea typeface="Montserrat Medium"/>
              <a:cs typeface="Montserrat Medium"/>
              <a:sym typeface="Montserrat Medium"/>
            </a:endParaRPr>
          </a:p>
        </p:txBody>
      </p:sp>
      <p:pic>
        <p:nvPicPr>
          <p:cNvPr id="517" name="Google Shape;517;p49"/>
          <p:cNvPicPr preferRelativeResize="0"/>
          <p:nvPr/>
        </p:nvPicPr>
        <p:blipFill>
          <a:blip r:embed="rId7">
            <a:alphaModFix/>
          </a:blip>
          <a:stretch>
            <a:fillRect/>
          </a:stretch>
        </p:blipFill>
        <p:spPr>
          <a:xfrm>
            <a:off x="5496750" y="2134288"/>
            <a:ext cx="1119600" cy="1188221"/>
          </a:xfrm>
          <a:prstGeom prst="rect">
            <a:avLst/>
          </a:prstGeom>
          <a:solidFill>
            <a:schemeClr val="lt1"/>
          </a:solidFill>
          <a:ln>
            <a:noFill/>
          </a:ln>
        </p:spPr>
      </p:pic>
      <p:sp>
        <p:nvSpPr>
          <p:cNvPr id="518" name="Google Shape;518;p49"/>
          <p:cNvSpPr txBox="1"/>
          <p:nvPr/>
        </p:nvSpPr>
        <p:spPr>
          <a:xfrm>
            <a:off x="5194188" y="3290688"/>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Denis Bach</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Développement et conception</a:t>
            </a:r>
            <a:endParaRPr sz="1300">
              <a:solidFill>
                <a:schemeClr val="dk2"/>
              </a:solidFill>
              <a:latin typeface="Montserrat Medium"/>
              <a:ea typeface="Montserrat Medium"/>
              <a:cs typeface="Montserrat Medium"/>
              <a:sym typeface="Montserrat Medium"/>
            </a:endParaRPr>
          </a:p>
        </p:txBody>
      </p:sp>
      <p:pic>
        <p:nvPicPr>
          <p:cNvPr id="519" name="Google Shape;519;p49"/>
          <p:cNvPicPr preferRelativeResize="0"/>
          <p:nvPr/>
        </p:nvPicPr>
        <p:blipFill>
          <a:blip r:embed="rId8">
            <a:alphaModFix/>
          </a:blip>
          <a:stretch>
            <a:fillRect/>
          </a:stretch>
        </p:blipFill>
        <p:spPr>
          <a:xfrm>
            <a:off x="7167275" y="2135013"/>
            <a:ext cx="1119600" cy="1186776"/>
          </a:xfrm>
          <a:prstGeom prst="rect">
            <a:avLst/>
          </a:prstGeom>
          <a:noFill/>
          <a:ln>
            <a:noFill/>
          </a:ln>
        </p:spPr>
      </p:pic>
      <p:sp>
        <p:nvSpPr>
          <p:cNvPr id="520" name="Google Shape;520;p49"/>
          <p:cNvSpPr txBox="1"/>
          <p:nvPr/>
        </p:nvSpPr>
        <p:spPr>
          <a:xfrm>
            <a:off x="6629975" y="3290688"/>
            <a:ext cx="21942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Urielle Inizan</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UI / UX, wireframes, maquettes, </a:t>
            </a:r>
            <a:br>
              <a:rPr lang="fr" sz="13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rebranding</a:t>
            </a:r>
            <a:endParaRPr sz="1300">
              <a:solidFill>
                <a:schemeClr val="dk2"/>
              </a:solidFill>
              <a:latin typeface="Montserrat Medium"/>
              <a:ea typeface="Montserrat Medium"/>
              <a:cs typeface="Montserrat Medium"/>
              <a:sym typeface="Montserrat Medium"/>
            </a:endParaRPr>
          </a:p>
        </p:txBody>
      </p:sp>
      <p:pic>
        <p:nvPicPr>
          <p:cNvPr id="521" name="Google Shape;521;p49"/>
          <p:cNvPicPr preferRelativeResize="0"/>
          <p:nvPr/>
        </p:nvPicPr>
        <p:blipFill>
          <a:blip r:embed="rId9">
            <a:alphaModFix/>
          </a:blip>
          <a:stretch>
            <a:fillRect/>
          </a:stretch>
        </p:blipFill>
        <p:spPr>
          <a:xfrm>
            <a:off x="6121350" y="1464373"/>
            <a:ext cx="1933500" cy="569877"/>
          </a:xfrm>
          <a:prstGeom prst="rect">
            <a:avLst/>
          </a:prstGeom>
          <a:solidFill>
            <a:schemeClr val="lt1"/>
          </a:soli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5" name="Shape 525"/>
        <p:cNvGrpSpPr/>
        <p:nvPr/>
      </p:nvGrpSpPr>
      <p:grpSpPr>
        <a:xfrm>
          <a:off x="0" y="0"/>
          <a:ext cx="0" cy="0"/>
          <a:chOff x="0" y="0"/>
          <a:chExt cx="0" cy="0"/>
        </a:xfrm>
      </p:grpSpPr>
      <p:pic>
        <p:nvPicPr>
          <p:cNvPr id="526" name="Google Shape;526;p5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27" name="Google Shape;527;p5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5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530" name="Google Shape;530;p50"/>
          <p:cNvSpPr txBox="1"/>
          <p:nvPr/>
        </p:nvSpPr>
        <p:spPr>
          <a:xfrm>
            <a:off x="952050" y="1621725"/>
            <a:ext cx="7102800" cy="4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L’AMOA - interface entre MOA et MOE</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531" name="Google Shape;531;p5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rôles</a:t>
            </a:r>
            <a:endParaRPr b="1" sz="3000">
              <a:solidFill>
                <a:schemeClr val="dk1"/>
              </a:solidFill>
            </a:endParaRPr>
          </a:p>
        </p:txBody>
      </p:sp>
      <p:pic>
        <p:nvPicPr>
          <p:cNvPr id="532" name="Google Shape;532;p50"/>
          <p:cNvPicPr preferRelativeResize="0"/>
          <p:nvPr/>
        </p:nvPicPr>
        <p:blipFill>
          <a:blip r:embed="rId4">
            <a:alphaModFix/>
          </a:blip>
          <a:stretch>
            <a:fillRect/>
          </a:stretch>
        </p:blipFill>
        <p:spPr>
          <a:xfrm>
            <a:off x="1384375" y="2134288"/>
            <a:ext cx="1119600" cy="1188221"/>
          </a:xfrm>
          <a:prstGeom prst="rect">
            <a:avLst/>
          </a:prstGeom>
          <a:solidFill>
            <a:schemeClr val="lt1"/>
          </a:solidFill>
          <a:ln>
            <a:noFill/>
          </a:ln>
        </p:spPr>
      </p:pic>
      <p:sp>
        <p:nvSpPr>
          <p:cNvPr id="533" name="Google Shape;533;p50"/>
          <p:cNvSpPr txBox="1"/>
          <p:nvPr/>
        </p:nvSpPr>
        <p:spPr>
          <a:xfrm>
            <a:off x="1081825" y="3290688"/>
            <a:ext cx="1724700" cy="6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Archibald Moati</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AMOA</a:t>
            </a:r>
            <a:endParaRPr sz="1300">
              <a:solidFill>
                <a:schemeClr val="dk2"/>
              </a:solidFill>
              <a:latin typeface="Montserrat Medium"/>
              <a:ea typeface="Montserrat Medium"/>
              <a:cs typeface="Montserrat Medium"/>
              <a:sym typeface="Montserrat Medium"/>
            </a:endParaRPr>
          </a:p>
        </p:txBody>
      </p:sp>
      <p:sp>
        <p:nvSpPr>
          <p:cNvPr id="534" name="Google Shape;534;p50"/>
          <p:cNvSpPr txBox="1"/>
          <p:nvPr/>
        </p:nvSpPr>
        <p:spPr>
          <a:xfrm>
            <a:off x="2806525" y="2134300"/>
            <a:ext cx="5248200" cy="457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assistant à la maîtrise d'ouvrage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 de solides connaissances sur le métier</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  des connaissances sur la technique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joue un rôle simplificateur entre MOA et MOE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contribue à la définition du projet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anime et coordonne le projet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rapporte au MOA</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8" name="Shape 538"/>
        <p:cNvGrpSpPr/>
        <p:nvPr/>
      </p:nvGrpSpPr>
      <p:grpSpPr>
        <a:xfrm>
          <a:off x="0" y="0"/>
          <a:ext cx="0" cy="0"/>
          <a:chOff x="0" y="0"/>
          <a:chExt cx="0" cy="0"/>
        </a:xfrm>
      </p:grpSpPr>
      <p:pic>
        <p:nvPicPr>
          <p:cNvPr id="539" name="Google Shape;539;p5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40" name="Google Shape;540;p5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5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543" name="Google Shape;543;p51"/>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Les acteurs du projet sont appelés </a:t>
            </a:r>
            <a:r>
              <a:rPr b="1" lang="fr" sz="1500">
                <a:solidFill>
                  <a:schemeClr val="dk2"/>
                </a:solidFill>
                <a:latin typeface="Montserrat"/>
                <a:ea typeface="Montserrat"/>
                <a:cs typeface="Montserrat"/>
                <a:sym typeface="Montserrat"/>
              </a:rPr>
              <a:t>parties prenantes</a:t>
            </a:r>
            <a:endParaRPr b="1" sz="1500">
              <a:solidFill>
                <a:schemeClr val="dk2"/>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544" name="Google Shape;544;p5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Les rôles</a:t>
            </a:r>
            <a:endParaRPr b="1" sz="3000">
              <a:solidFill>
                <a:schemeClr val="dk1"/>
              </a:solidFill>
            </a:endParaRPr>
          </a:p>
        </p:txBody>
      </p:sp>
      <p:pic>
        <p:nvPicPr>
          <p:cNvPr id="545" name="Google Shape;545;p51"/>
          <p:cNvPicPr preferRelativeResize="0"/>
          <p:nvPr/>
        </p:nvPicPr>
        <p:blipFill>
          <a:blip r:embed="rId4">
            <a:alphaModFix/>
          </a:blip>
          <a:stretch>
            <a:fillRect/>
          </a:stretch>
        </p:blipFill>
        <p:spPr>
          <a:xfrm>
            <a:off x="1305183" y="2049557"/>
            <a:ext cx="956962" cy="1014771"/>
          </a:xfrm>
          <a:prstGeom prst="rect">
            <a:avLst/>
          </a:prstGeom>
          <a:solidFill>
            <a:schemeClr val="lt1"/>
          </a:solidFill>
          <a:ln>
            <a:noFill/>
          </a:ln>
        </p:spPr>
      </p:pic>
      <p:pic>
        <p:nvPicPr>
          <p:cNvPr id="546" name="Google Shape;546;p51"/>
          <p:cNvPicPr preferRelativeResize="0"/>
          <p:nvPr/>
        </p:nvPicPr>
        <p:blipFill>
          <a:blip r:embed="rId5">
            <a:alphaModFix/>
          </a:blip>
          <a:stretch>
            <a:fillRect/>
          </a:stretch>
        </p:blipFill>
        <p:spPr>
          <a:xfrm>
            <a:off x="2616004" y="2050455"/>
            <a:ext cx="955747" cy="1012976"/>
          </a:xfrm>
          <a:prstGeom prst="rect">
            <a:avLst/>
          </a:prstGeom>
          <a:solidFill>
            <a:schemeClr val="lt1"/>
          </a:solidFill>
          <a:ln>
            <a:noFill/>
          </a:ln>
        </p:spPr>
      </p:pic>
      <p:pic>
        <p:nvPicPr>
          <p:cNvPr id="547" name="Google Shape;547;p51"/>
          <p:cNvPicPr preferRelativeResize="0"/>
          <p:nvPr/>
        </p:nvPicPr>
        <p:blipFill>
          <a:blip r:embed="rId6">
            <a:alphaModFix/>
          </a:blip>
          <a:stretch>
            <a:fillRect/>
          </a:stretch>
        </p:blipFill>
        <p:spPr>
          <a:xfrm>
            <a:off x="3925609" y="2050455"/>
            <a:ext cx="955747" cy="1012976"/>
          </a:xfrm>
          <a:prstGeom prst="rect">
            <a:avLst/>
          </a:prstGeom>
          <a:solidFill>
            <a:schemeClr val="lt1"/>
          </a:solidFill>
          <a:ln>
            <a:noFill/>
          </a:ln>
        </p:spPr>
      </p:pic>
      <p:pic>
        <p:nvPicPr>
          <p:cNvPr id="548" name="Google Shape;548;p51"/>
          <p:cNvPicPr preferRelativeResize="0"/>
          <p:nvPr/>
        </p:nvPicPr>
        <p:blipFill>
          <a:blip r:embed="rId7">
            <a:alphaModFix/>
          </a:blip>
          <a:stretch>
            <a:fillRect/>
          </a:stretch>
        </p:blipFill>
        <p:spPr>
          <a:xfrm>
            <a:off x="5235213" y="2050455"/>
            <a:ext cx="955747" cy="1012976"/>
          </a:xfrm>
          <a:prstGeom prst="rect">
            <a:avLst/>
          </a:prstGeom>
          <a:solidFill>
            <a:schemeClr val="lt1"/>
          </a:solidFill>
          <a:ln>
            <a:noFill/>
          </a:ln>
        </p:spPr>
      </p:pic>
      <p:pic>
        <p:nvPicPr>
          <p:cNvPr id="549" name="Google Shape;549;p51"/>
          <p:cNvPicPr preferRelativeResize="0"/>
          <p:nvPr/>
        </p:nvPicPr>
        <p:blipFill>
          <a:blip r:embed="rId8">
            <a:alphaModFix/>
          </a:blip>
          <a:stretch>
            <a:fillRect/>
          </a:stretch>
        </p:blipFill>
        <p:spPr>
          <a:xfrm>
            <a:off x="6544818" y="2049879"/>
            <a:ext cx="955747" cy="1014128"/>
          </a:xfrm>
          <a:prstGeom prst="rect">
            <a:avLst/>
          </a:prstGeom>
          <a:solidFill>
            <a:schemeClr val="lt1"/>
          </a:solidFill>
          <a:ln>
            <a:noFill/>
          </a:ln>
        </p:spPr>
      </p:pic>
      <p:pic>
        <p:nvPicPr>
          <p:cNvPr id="550" name="Google Shape;550;p51"/>
          <p:cNvPicPr preferRelativeResize="0"/>
          <p:nvPr/>
        </p:nvPicPr>
        <p:blipFill>
          <a:blip r:embed="rId9">
            <a:alphaModFix/>
          </a:blip>
          <a:stretch>
            <a:fillRect/>
          </a:stretch>
        </p:blipFill>
        <p:spPr>
          <a:xfrm>
            <a:off x="1965446" y="3195400"/>
            <a:ext cx="947258" cy="1006011"/>
          </a:xfrm>
          <a:prstGeom prst="rect">
            <a:avLst/>
          </a:prstGeom>
          <a:solidFill>
            <a:schemeClr val="lt1"/>
          </a:solidFill>
          <a:ln>
            <a:noFill/>
          </a:ln>
        </p:spPr>
      </p:pic>
      <p:pic>
        <p:nvPicPr>
          <p:cNvPr id="551" name="Google Shape;551;p51"/>
          <p:cNvPicPr preferRelativeResize="0"/>
          <p:nvPr/>
        </p:nvPicPr>
        <p:blipFill>
          <a:blip r:embed="rId10">
            <a:alphaModFix/>
          </a:blip>
          <a:stretch>
            <a:fillRect/>
          </a:stretch>
        </p:blipFill>
        <p:spPr>
          <a:xfrm>
            <a:off x="654625" y="3202322"/>
            <a:ext cx="947258" cy="1007235"/>
          </a:xfrm>
          <a:prstGeom prst="rect">
            <a:avLst/>
          </a:prstGeom>
          <a:noFill/>
          <a:ln>
            <a:noFill/>
          </a:ln>
        </p:spPr>
      </p:pic>
      <p:pic>
        <p:nvPicPr>
          <p:cNvPr id="552" name="Google Shape;552;p51"/>
          <p:cNvPicPr preferRelativeResize="0"/>
          <p:nvPr/>
        </p:nvPicPr>
        <p:blipFill>
          <a:blip r:embed="rId11">
            <a:alphaModFix/>
          </a:blip>
          <a:stretch>
            <a:fillRect/>
          </a:stretch>
        </p:blipFill>
        <p:spPr>
          <a:xfrm>
            <a:off x="3275051" y="3194786"/>
            <a:ext cx="947258" cy="1007235"/>
          </a:xfrm>
          <a:prstGeom prst="rect">
            <a:avLst/>
          </a:prstGeom>
          <a:solidFill>
            <a:schemeClr val="lt1"/>
          </a:solidFill>
          <a:ln>
            <a:noFill/>
          </a:ln>
        </p:spPr>
      </p:pic>
      <p:pic>
        <p:nvPicPr>
          <p:cNvPr id="553" name="Google Shape;553;p51"/>
          <p:cNvPicPr preferRelativeResize="0"/>
          <p:nvPr/>
        </p:nvPicPr>
        <p:blipFill>
          <a:blip r:embed="rId12">
            <a:alphaModFix/>
          </a:blip>
          <a:stretch>
            <a:fillRect/>
          </a:stretch>
        </p:blipFill>
        <p:spPr>
          <a:xfrm>
            <a:off x="4584655" y="3202320"/>
            <a:ext cx="947258" cy="1007235"/>
          </a:xfrm>
          <a:prstGeom prst="rect">
            <a:avLst/>
          </a:prstGeom>
          <a:solidFill>
            <a:schemeClr val="lt1"/>
          </a:solidFill>
          <a:ln>
            <a:noFill/>
          </a:ln>
        </p:spPr>
      </p:pic>
      <p:pic>
        <p:nvPicPr>
          <p:cNvPr id="554" name="Google Shape;554;p51"/>
          <p:cNvPicPr preferRelativeResize="0"/>
          <p:nvPr/>
        </p:nvPicPr>
        <p:blipFill>
          <a:blip r:embed="rId13">
            <a:alphaModFix/>
          </a:blip>
          <a:stretch>
            <a:fillRect/>
          </a:stretch>
        </p:blipFill>
        <p:spPr>
          <a:xfrm>
            <a:off x="5894260" y="3202934"/>
            <a:ext cx="947258" cy="1006011"/>
          </a:xfrm>
          <a:prstGeom prst="rect">
            <a:avLst/>
          </a:prstGeom>
          <a:noFill/>
          <a:ln>
            <a:noFill/>
          </a:ln>
        </p:spPr>
      </p:pic>
      <p:pic>
        <p:nvPicPr>
          <p:cNvPr id="555" name="Google Shape;555;p51"/>
          <p:cNvPicPr preferRelativeResize="0"/>
          <p:nvPr/>
        </p:nvPicPr>
        <p:blipFill>
          <a:blip r:embed="rId14">
            <a:alphaModFix/>
          </a:blip>
          <a:stretch>
            <a:fillRect/>
          </a:stretch>
        </p:blipFill>
        <p:spPr>
          <a:xfrm>
            <a:off x="7203865" y="3198238"/>
            <a:ext cx="951604" cy="1011389"/>
          </a:xfrm>
          <a:prstGeom prst="rect">
            <a:avLst/>
          </a:prstGeom>
          <a:solidFill>
            <a:schemeClr val="lt1"/>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4" name="Google Shape;84;p1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7" name="Google Shape;87;p16"/>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Projet</a:t>
            </a:r>
            <a:endParaRPr b="1" sz="3000">
              <a:solidFill>
                <a:schemeClr val="dk1"/>
              </a:solidFill>
            </a:endParaRPr>
          </a:p>
        </p:txBody>
      </p:sp>
      <p:sp>
        <p:nvSpPr>
          <p:cNvPr id="88" name="Google Shape;88;p16"/>
          <p:cNvSpPr txBox="1"/>
          <p:nvPr/>
        </p:nvSpPr>
        <p:spPr>
          <a:xfrm>
            <a:off x="755250" y="1585350"/>
            <a:ext cx="7496400" cy="1708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fr" sz="1800">
                <a:solidFill>
                  <a:schemeClr val="dk2"/>
                </a:solidFill>
                <a:latin typeface="Montserrat"/>
                <a:ea typeface="Montserrat"/>
                <a:cs typeface="Montserrat"/>
                <a:sym typeface="Montserrat"/>
              </a:rPr>
              <a:t>Académie française</a:t>
            </a:r>
            <a:endParaRPr b="1" sz="1800">
              <a:solidFill>
                <a:schemeClr val="dk2"/>
              </a:solidFill>
              <a:latin typeface="Montserrat"/>
              <a:ea typeface="Montserrat"/>
              <a:cs typeface="Montserrat"/>
              <a:sym typeface="Montserrat"/>
            </a:endParaRPr>
          </a:p>
          <a:p>
            <a:pPr indent="0" lvl="0" marL="0" rtl="0" algn="ctr">
              <a:lnSpc>
                <a:spcPct val="150000"/>
              </a:lnSpc>
              <a:spcBef>
                <a:spcPts val="0"/>
              </a:spcBef>
              <a:spcAft>
                <a:spcPts val="0"/>
              </a:spcAft>
              <a:buNone/>
            </a:pPr>
            <a:r>
              <a:rPr lang="fr" sz="1800">
                <a:solidFill>
                  <a:schemeClr val="dk2"/>
                </a:solidFill>
                <a:latin typeface="Montserrat Medium"/>
                <a:ea typeface="Montserrat Medium"/>
                <a:cs typeface="Montserrat Medium"/>
                <a:sym typeface="Montserrat Medium"/>
              </a:rPr>
              <a:t>Dessein, intention qu’on a de réaliser quelque entreprise, et qui prend en compte les moyens utiles à sa mise en œuvre ; ce que l’on se propose d’accomplir.</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9" name="Shape 559"/>
        <p:cNvGrpSpPr/>
        <p:nvPr/>
      </p:nvGrpSpPr>
      <p:grpSpPr>
        <a:xfrm>
          <a:off x="0" y="0"/>
          <a:ext cx="0" cy="0"/>
          <a:chOff x="0" y="0"/>
          <a:chExt cx="0" cy="0"/>
        </a:xfrm>
      </p:grpSpPr>
      <p:pic>
        <p:nvPicPr>
          <p:cNvPr id="560" name="Google Shape;560;p5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61" name="Google Shape;561;p5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5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cxnSp>
        <p:nvCxnSpPr>
          <p:cNvPr id="564" name="Google Shape;564;p52"/>
          <p:cNvCxnSpPr/>
          <p:nvPr/>
        </p:nvCxnSpPr>
        <p:spPr>
          <a:xfrm>
            <a:off x="1112415" y="1578225"/>
            <a:ext cx="0" cy="2739300"/>
          </a:xfrm>
          <a:prstGeom prst="straightConnector1">
            <a:avLst/>
          </a:prstGeom>
          <a:noFill/>
          <a:ln cap="flat" cmpd="sng" w="28575">
            <a:solidFill>
              <a:schemeClr val="dk2"/>
            </a:solidFill>
            <a:prstDash val="solid"/>
            <a:round/>
            <a:headEnd len="med" w="med" type="none"/>
            <a:tailEnd len="med" w="med" type="none"/>
          </a:ln>
        </p:spPr>
      </p:cxnSp>
      <p:grpSp>
        <p:nvGrpSpPr>
          <p:cNvPr id="565" name="Google Shape;565;p52"/>
          <p:cNvGrpSpPr/>
          <p:nvPr/>
        </p:nvGrpSpPr>
        <p:grpSpPr>
          <a:xfrm>
            <a:off x="952050" y="2922538"/>
            <a:ext cx="7102800" cy="646500"/>
            <a:chOff x="952050" y="1627138"/>
            <a:chExt cx="7102800" cy="646500"/>
          </a:xfrm>
        </p:grpSpPr>
        <p:sp>
          <p:nvSpPr>
            <p:cNvPr id="566" name="Google Shape;566;p52"/>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52"/>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Constitution de l’équipe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Équipe projet interne (MOA), AMOA, fournisseur</a:t>
              </a:r>
              <a:endParaRPr sz="1300">
                <a:solidFill>
                  <a:schemeClr val="dk2"/>
                </a:solidFill>
                <a:latin typeface="Montserrat Medium"/>
                <a:ea typeface="Montserrat Medium"/>
                <a:cs typeface="Montserrat Medium"/>
                <a:sym typeface="Montserrat Medium"/>
              </a:endParaRPr>
            </a:p>
          </p:txBody>
        </p:sp>
      </p:grpSp>
      <p:sp>
        <p:nvSpPr>
          <p:cNvPr id="568" name="Google Shape;568;p52"/>
          <p:cNvSpPr/>
          <p:nvPr/>
        </p:nvSpPr>
        <p:spPr>
          <a:xfrm>
            <a:off x="711300" y="2795325"/>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 </a:t>
            </a:r>
            <a:endParaRPr/>
          </a:p>
        </p:txBody>
      </p:sp>
      <p:sp>
        <p:nvSpPr>
          <p:cNvPr id="569" name="Google Shape;569;p5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Point d’étape</a:t>
            </a:r>
            <a:endParaRPr b="1" sz="3000">
              <a:solidFill>
                <a:schemeClr val="dk1"/>
              </a:solidFill>
            </a:endParaRPr>
          </a:p>
        </p:txBody>
      </p:sp>
      <p:grpSp>
        <p:nvGrpSpPr>
          <p:cNvPr id="570" name="Google Shape;570;p52"/>
          <p:cNvGrpSpPr/>
          <p:nvPr/>
        </p:nvGrpSpPr>
        <p:grpSpPr>
          <a:xfrm>
            <a:off x="952050" y="1627138"/>
            <a:ext cx="7102800" cy="646500"/>
            <a:chOff x="952050" y="1627138"/>
            <a:chExt cx="7102800" cy="646500"/>
          </a:xfrm>
        </p:grpSpPr>
        <p:sp>
          <p:nvSpPr>
            <p:cNvPr id="571" name="Google Shape;571;p52"/>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52"/>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Idée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Site de vente en ligne de crêpes fourrées</a:t>
              </a:r>
              <a:endParaRPr sz="1300">
                <a:solidFill>
                  <a:schemeClr val="dk2"/>
                </a:solidFill>
                <a:latin typeface="Montserrat Medium"/>
                <a:ea typeface="Montserrat Medium"/>
                <a:cs typeface="Montserrat Medium"/>
                <a:sym typeface="Montserrat Medium"/>
              </a:endParaRPr>
            </a:p>
          </p:txBody>
        </p:sp>
      </p:grpSp>
      <p:grpSp>
        <p:nvGrpSpPr>
          <p:cNvPr id="573" name="Google Shape;573;p52"/>
          <p:cNvGrpSpPr/>
          <p:nvPr/>
        </p:nvGrpSpPr>
        <p:grpSpPr>
          <a:xfrm>
            <a:off x="952050" y="2236738"/>
            <a:ext cx="7102800" cy="646500"/>
            <a:chOff x="952050" y="1627138"/>
            <a:chExt cx="7102800" cy="646500"/>
          </a:xfrm>
        </p:grpSpPr>
        <p:sp>
          <p:nvSpPr>
            <p:cNvPr id="574" name="Google Shape;574;p52"/>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52"/>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Étude initiale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Première analyse du projet à venir, note de cadrage</a:t>
              </a:r>
              <a:endParaRPr sz="1300">
                <a:solidFill>
                  <a:schemeClr val="dk2"/>
                </a:solidFill>
                <a:latin typeface="Montserrat Medium"/>
                <a:ea typeface="Montserrat Medium"/>
                <a:cs typeface="Montserrat Medium"/>
                <a:sym typeface="Montserrat Medium"/>
              </a:endParaRPr>
            </a:p>
          </p:txBody>
        </p:sp>
      </p:grpSp>
      <p:grpSp>
        <p:nvGrpSpPr>
          <p:cNvPr id="576" name="Google Shape;576;p52"/>
          <p:cNvGrpSpPr/>
          <p:nvPr/>
        </p:nvGrpSpPr>
        <p:grpSpPr>
          <a:xfrm>
            <a:off x="952050" y="3532138"/>
            <a:ext cx="7102800" cy="646500"/>
            <a:chOff x="952050" y="1627138"/>
            <a:chExt cx="7102800" cy="646500"/>
          </a:xfrm>
        </p:grpSpPr>
        <p:sp>
          <p:nvSpPr>
            <p:cNvPr id="577" name="Google Shape;577;p52"/>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52"/>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fr" sz="1700">
                  <a:solidFill>
                    <a:schemeClr val="lt1"/>
                  </a:solidFill>
                  <a:latin typeface="Montserrat"/>
                  <a:ea typeface="Montserrat"/>
                  <a:cs typeface="Montserrat"/>
                  <a:sym typeface="Montserrat"/>
                </a:rPr>
                <a:t>?</a:t>
              </a:r>
              <a:r>
                <a:rPr lang="fr" sz="1500">
                  <a:solidFill>
                    <a:schemeClr val="dk2"/>
                  </a:solidFill>
                  <a:latin typeface="Montserrat Medium"/>
                  <a:ea typeface="Montserrat Medium"/>
                  <a:cs typeface="Montserrat Medium"/>
                  <a:sym typeface="Montserrat Medium"/>
                </a:rPr>
                <a:t>   Lancement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Étape 1 : définition du projet</a:t>
              </a:r>
              <a:endParaRPr sz="1300">
                <a:solidFill>
                  <a:schemeClr val="dk2"/>
                </a:solidFill>
                <a:latin typeface="Montserrat Medium"/>
                <a:ea typeface="Montserrat Medium"/>
                <a:cs typeface="Montserrat Medium"/>
                <a:sym typeface="Montserrat Medium"/>
              </a:endParaRPr>
            </a:p>
          </p:txBody>
        </p:sp>
      </p:grpSp>
      <p:sp>
        <p:nvSpPr>
          <p:cNvPr id="579" name="Google Shape;579;p52"/>
          <p:cNvSpPr/>
          <p:nvPr/>
        </p:nvSpPr>
        <p:spPr>
          <a:xfrm>
            <a:off x="711300" y="3543850"/>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52"/>
          <p:cNvSpPr/>
          <p:nvPr/>
        </p:nvSpPr>
        <p:spPr>
          <a:xfrm>
            <a:off x="711300" y="2216075"/>
            <a:ext cx="7387500" cy="64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52"/>
          <p:cNvSpPr/>
          <p:nvPr/>
        </p:nvSpPr>
        <p:spPr>
          <a:xfrm>
            <a:off x="1279275" y="3587525"/>
            <a:ext cx="7102800" cy="5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5" name="Shape 585"/>
        <p:cNvGrpSpPr/>
        <p:nvPr/>
      </p:nvGrpSpPr>
      <p:grpSpPr>
        <a:xfrm>
          <a:off x="0" y="0"/>
          <a:ext cx="0" cy="0"/>
          <a:chOff x="0" y="0"/>
          <a:chExt cx="0" cy="0"/>
        </a:xfrm>
      </p:grpSpPr>
      <p:pic>
        <p:nvPicPr>
          <p:cNvPr id="586" name="Google Shape;586;p5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87" name="Google Shape;587;p5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5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590" name="Google Shape;590;p53"/>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Les CP MOA, MOE et AMOA définissent plus précisément le projet en s’appuyant sur les parties prenantes.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objectifs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reformulation des besoins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l’analyse des risques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planification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budget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cahier des charges</a:t>
            </a:r>
            <a:endParaRPr sz="1500">
              <a:solidFill>
                <a:schemeClr val="dk2"/>
              </a:solidFill>
              <a:latin typeface="Montserrat Medium"/>
              <a:ea typeface="Montserrat Medium"/>
              <a:cs typeface="Montserrat Medium"/>
              <a:sym typeface="Montserrat Medium"/>
            </a:endParaRPr>
          </a:p>
        </p:txBody>
      </p:sp>
      <p:sp>
        <p:nvSpPr>
          <p:cNvPr id="591" name="Google Shape;591;p5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5" name="Shape 595"/>
        <p:cNvGrpSpPr/>
        <p:nvPr/>
      </p:nvGrpSpPr>
      <p:grpSpPr>
        <a:xfrm>
          <a:off x="0" y="0"/>
          <a:ext cx="0" cy="0"/>
          <a:chOff x="0" y="0"/>
          <a:chExt cx="0" cy="0"/>
        </a:xfrm>
      </p:grpSpPr>
      <p:pic>
        <p:nvPicPr>
          <p:cNvPr id="596" name="Google Shape;596;p5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597" name="Google Shape;597;p5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5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00" name="Google Shape;600;p54"/>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a:t>
            </a:r>
            <a:r>
              <a:rPr b="1" lang="fr" sz="1500">
                <a:solidFill>
                  <a:schemeClr val="dk2"/>
                </a:solidFill>
                <a:latin typeface="Montserrat"/>
                <a:ea typeface="Montserrat"/>
                <a:cs typeface="Montserrat"/>
                <a:sym typeface="Montserrat"/>
              </a:rPr>
              <a:t>objectifs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prise en compte de la note de cadrage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échanges avec la direction</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ateliers de réflexion</a:t>
            </a:r>
            <a:endParaRPr sz="1500">
              <a:solidFill>
                <a:schemeClr val="dk2"/>
              </a:solidFill>
              <a:latin typeface="Montserrat Medium"/>
              <a:ea typeface="Montserrat Medium"/>
              <a:cs typeface="Montserrat Medium"/>
              <a:sym typeface="Montserrat Medium"/>
            </a:endParaRPr>
          </a:p>
        </p:txBody>
      </p:sp>
      <p:sp>
        <p:nvSpPr>
          <p:cNvPr id="601" name="Google Shape;601;p5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5" name="Shape 605"/>
        <p:cNvGrpSpPr/>
        <p:nvPr/>
      </p:nvGrpSpPr>
      <p:grpSpPr>
        <a:xfrm>
          <a:off x="0" y="0"/>
          <a:ext cx="0" cy="0"/>
          <a:chOff x="0" y="0"/>
          <a:chExt cx="0" cy="0"/>
        </a:xfrm>
      </p:grpSpPr>
      <p:pic>
        <p:nvPicPr>
          <p:cNvPr id="606" name="Google Shape;606;p5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07" name="Google Shape;607;p5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5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10" name="Google Shape;610;p55"/>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a:t>
            </a:r>
            <a:r>
              <a:rPr b="1" lang="fr" sz="1500">
                <a:solidFill>
                  <a:schemeClr val="dk2"/>
                </a:solidFill>
                <a:latin typeface="Montserrat"/>
                <a:ea typeface="Montserrat"/>
                <a:cs typeface="Montserrat"/>
                <a:sym typeface="Montserrat"/>
              </a:rPr>
              <a:t>reformulation des besoins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interview du client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ateliers de réflexions et d’idéation</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observations sur le terrain</a:t>
            </a:r>
            <a:endParaRPr sz="1500">
              <a:solidFill>
                <a:schemeClr val="dk2"/>
              </a:solidFill>
              <a:latin typeface="Montserrat Medium"/>
              <a:ea typeface="Montserrat Medium"/>
              <a:cs typeface="Montserrat Medium"/>
              <a:sym typeface="Montserrat Medium"/>
            </a:endParaRPr>
          </a:p>
        </p:txBody>
      </p:sp>
      <p:sp>
        <p:nvSpPr>
          <p:cNvPr id="611" name="Google Shape;611;p5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5" name="Shape 615"/>
        <p:cNvGrpSpPr/>
        <p:nvPr/>
      </p:nvGrpSpPr>
      <p:grpSpPr>
        <a:xfrm>
          <a:off x="0" y="0"/>
          <a:ext cx="0" cy="0"/>
          <a:chOff x="0" y="0"/>
          <a:chExt cx="0" cy="0"/>
        </a:xfrm>
      </p:grpSpPr>
      <p:pic>
        <p:nvPicPr>
          <p:cNvPr id="616" name="Google Shape;616;p5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17" name="Google Shape;617;p5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5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20" name="Google Shape;620;p56"/>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t>
            </a:r>
            <a:r>
              <a:rPr b="1" lang="fr" sz="1500">
                <a:solidFill>
                  <a:schemeClr val="dk2"/>
                </a:solidFill>
                <a:latin typeface="Montserrat"/>
                <a:ea typeface="Montserrat"/>
                <a:cs typeface="Montserrat"/>
                <a:sym typeface="Montserrat"/>
              </a:rPr>
              <a:t>analyse des risques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évaluation des risques du projet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évaluation des critères de limitation des risques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4"/>
              </a:rPr>
              <a:t>matrice des risques</a:t>
            </a:r>
            <a:endParaRPr sz="1500">
              <a:solidFill>
                <a:schemeClr val="dk2"/>
              </a:solidFill>
              <a:latin typeface="Montserrat Medium"/>
              <a:ea typeface="Montserrat Medium"/>
              <a:cs typeface="Montserrat Medium"/>
              <a:sym typeface="Montserrat Medium"/>
            </a:endParaRPr>
          </a:p>
        </p:txBody>
      </p:sp>
      <p:sp>
        <p:nvSpPr>
          <p:cNvPr id="621" name="Google Shape;621;p56"/>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5" name="Shape 625"/>
        <p:cNvGrpSpPr/>
        <p:nvPr/>
      </p:nvGrpSpPr>
      <p:grpSpPr>
        <a:xfrm>
          <a:off x="0" y="0"/>
          <a:ext cx="0" cy="0"/>
          <a:chOff x="0" y="0"/>
          <a:chExt cx="0" cy="0"/>
        </a:xfrm>
      </p:grpSpPr>
      <p:pic>
        <p:nvPicPr>
          <p:cNvPr id="626" name="Google Shape;626;p5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27" name="Google Shape;627;p5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p5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30" name="Google Shape;630;p57"/>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a:t>
            </a:r>
            <a:r>
              <a:rPr b="1" lang="fr" sz="1500">
                <a:solidFill>
                  <a:schemeClr val="dk2"/>
                </a:solidFill>
                <a:latin typeface="Montserrat"/>
                <a:ea typeface="Montserrat"/>
                <a:cs typeface="Montserrat"/>
                <a:sym typeface="Montserrat"/>
              </a:rPr>
              <a:t>planification</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4"/>
              </a:rPr>
              <a:t>PBS</a:t>
            </a:r>
            <a:r>
              <a:rPr lang="fr" sz="1500">
                <a:solidFill>
                  <a:schemeClr val="dk2"/>
                </a:solidFill>
                <a:latin typeface="Montserrat Medium"/>
                <a:ea typeface="Montserrat Medium"/>
                <a:cs typeface="Montserrat Medium"/>
                <a:sym typeface="Montserrat Medium"/>
              </a:rPr>
              <a:t> : découpage du produit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5"/>
              </a:rPr>
              <a:t>WBS</a:t>
            </a:r>
            <a:r>
              <a:rPr lang="fr" sz="1500">
                <a:solidFill>
                  <a:schemeClr val="dk2"/>
                </a:solidFill>
                <a:latin typeface="Montserrat Medium"/>
                <a:ea typeface="Montserrat Medium"/>
                <a:cs typeface="Montserrat Medium"/>
                <a:sym typeface="Montserrat Medium"/>
              </a:rPr>
              <a:t> : découpage des tâches du projet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6"/>
              </a:rPr>
              <a:t>matrice RACI</a:t>
            </a:r>
            <a:r>
              <a:rPr lang="fr" sz="1500">
                <a:solidFill>
                  <a:schemeClr val="dk2"/>
                </a:solidFill>
                <a:latin typeface="Montserrat Medium"/>
                <a:ea typeface="Montserrat Medium"/>
                <a:cs typeface="Montserrat Medium"/>
                <a:sym typeface="Montserrat Medium"/>
              </a:rPr>
              <a:t> : rôles et responsabilités des parties prenantes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7"/>
              </a:rPr>
              <a:t>diagramme de Gantt</a:t>
            </a:r>
            <a:r>
              <a:rPr lang="fr" sz="1500">
                <a:solidFill>
                  <a:schemeClr val="dk2"/>
                </a:solidFill>
                <a:latin typeface="Montserrat Medium"/>
                <a:ea typeface="Montserrat Medium"/>
                <a:cs typeface="Montserrat Medium"/>
                <a:sym typeface="Montserrat Medium"/>
              </a:rPr>
              <a:t> : durée des tâches, enchaînement des tâches, jalons, assignation des personnes</a:t>
            </a:r>
            <a:endParaRPr sz="1500">
              <a:solidFill>
                <a:schemeClr val="dk2"/>
              </a:solidFill>
              <a:latin typeface="Montserrat Medium"/>
              <a:ea typeface="Montserrat Medium"/>
              <a:cs typeface="Montserrat Medium"/>
              <a:sym typeface="Montserrat Medium"/>
            </a:endParaRPr>
          </a:p>
        </p:txBody>
      </p:sp>
      <p:sp>
        <p:nvSpPr>
          <p:cNvPr id="631" name="Google Shape;631;p57"/>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5" name="Shape 635"/>
        <p:cNvGrpSpPr/>
        <p:nvPr/>
      </p:nvGrpSpPr>
      <p:grpSpPr>
        <a:xfrm>
          <a:off x="0" y="0"/>
          <a:ext cx="0" cy="0"/>
          <a:chOff x="0" y="0"/>
          <a:chExt cx="0" cy="0"/>
        </a:xfrm>
      </p:grpSpPr>
      <p:pic>
        <p:nvPicPr>
          <p:cNvPr id="636" name="Google Shape;636;p5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37" name="Google Shape;637;p5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5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40" name="Google Shape;640;p58"/>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a:t>
            </a:r>
            <a:r>
              <a:rPr b="1" lang="fr" sz="1500">
                <a:solidFill>
                  <a:schemeClr val="dk2"/>
                </a:solidFill>
                <a:latin typeface="Montserrat"/>
                <a:ea typeface="Montserrat"/>
                <a:cs typeface="Montserrat"/>
                <a:sym typeface="Montserrat"/>
              </a:rPr>
              <a:t>budget</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budget détaillé</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indicateurs de suivi</a:t>
            </a:r>
            <a:endParaRPr sz="1500">
              <a:solidFill>
                <a:schemeClr val="dk2"/>
              </a:solidFill>
              <a:latin typeface="Montserrat Medium"/>
              <a:ea typeface="Montserrat Medium"/>
              <a:cs typeface="Montserrat Medium"/>
              <a:sym typeface="Montserrat Medium"/>
            </a:endParaRPr>
          </a:p>
        </p:txBody>
      </p:sp>
      <p:sp>
        <p:nvSpPr>
          <p:cNvPr id="641" name="Google Shape;641;p58"/>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5" name="Shape 645"/>
        <p:cNvGrpSpPr/>
        <p:nvPr/>
      </p:nvGrpSpPr>
      <p:grpSpPr>
        <a:xfrm>
          <a:off x="0" y="0"/>
          <a:ext cx="0" cy="0"/>
          <a:chOff x="0" y="0"/>
          <a:chExt cx="0" cy="0"/>
        </a:xfrm>
      </p:grpSpPr>
      <p:pic>
        <p:nvPicPr>
          <p:cNvPr id="646" name="Google Shape;646;p5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47" name="Google Shape;647;p5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p5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50" name="Google Shape;650;p59"/>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but est de définir précisément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 </a:t>
            </a:r>
            <a:r>
              <a:rPr b="1" lang="fr" sz="1500">
                <a:solidFill>
                  <a:schemeClr val="dk2"/>
                </a:solidFill>
                <a:latin typeface="Montserrat"/>
                <a:ea typeface="Montserrat"/>
                <a:cs typeface="Montserrat"/>
                <a:sym typeface="Montserrat"/>
              </a:rPr>
              <a:t>cahier des charges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document exhaustif de définition du projet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livrable qui constitue le </a:t>
            </a:r>
            <a:r>
              <a:rPr b="1" lang="fr" sz="1500">
                <a:solidFill>
                  <a:schemeClr val="dk2"/>
                </a:solidFill>
                <a:latin typeface="Montserrat"/>
                <a:ea typeface="Montserrat"/>
                <a:cs typeface="Montserrat"/>
                <a:sym typeface="Montserrat"/>
              </a:rPr>
              <a:t>contrat</a:t>
            </a:r>
            <a:r>
              <a:rPr lang="fr" sz="1500">
                <a:solidFill>
                  <a:schemeClr val="dk2"/>
                </a:solidFill>
                <a:latin typeface="Montserrat Medium"/>
                <a:ea typeface="Montserrat Medium"/>
                <a:cs typeface="Montserrat Medium"/>
                <a:sym typeface="Montserrat Medium"/>
              </a:rPr>
              <a:t> entre le client et le fournisseur</a:t>
            </a:r>
            <a:endParaRPr sz="1500">
              <a:solidFill>
                <a:schemeClr val="dk2"/>
              </a:solidFill>
              <a:latin typeface="Montserrat Medium"/>
              <a:ea typeface="Montserrat Medium"/>
              <a:cs typeface="Montserrat Medium"/>
              <a:sym typeface="Montserrat Medium"/>
            </a:endParaRPr>
          </a:p>
        </p:txBody>
      </p:sp>
      <p:sp>
        <p:nvSpPr>
          <p:cNvPr id="651" name="Google Shape;651;p5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5" name="Shape 655"/>
        <p:cNvGrpSpPr/>
        <p:nvPr/>
      </p:nvGrpSpPr>
      <p:grpSpPr>
        <a:xfrm>
          <a:off x="0" y="0"/>
          <a:ext cx="0" cy="0"/>
          <a:chOff x="0" y="0"/>
          <a:chExt cx="0" cy="0"/>
        </a:xfrm>
      </p:grpSpPr>
      <p:pic>
        <p:nvPicPr>
          <p:cNvPr id="656" name="Google Shape;656;p6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57" name="Google Shape;657;p6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6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60" name="Google Shape;660;p60"/>
          <p:cNvSpPr txBox="1"/>
          <p:nvPr/>
        </p:nvSpPr>
        <p:spPr>
          <a:xfrm>
            <a:off x="952050" y="1393125"/>
            <a:ext cx="46866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Les outils : analyse des risques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Nous avons le risque de faire tomber le système de gestion de la production interne si trop de commandes arrivent en continu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probabilité : probable (3)</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gravité : très grave (4)</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criticité : 12 (3 x 4)</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Solution : envoyer les commandes par lots à 13h et 17h (baisse d’activité) plutôt qu’en temps réel.</a:t>
            </a:r>
            <a:endParaRPr sz="1500">
              <a:solidFill>
                <a:schemeClr val="dk2"/>
              </a:solidFill>
              <a:latin typeface="Montserrat Medium"/>
              <a:ea typeface="Montserrat Medium"/>
              <a:cs typeface="Montserrat Medium"/>
              <a:sym typeface="Montserrat Medium"/>
            </a:endParaRPr>
          </a:p>
        </p:txBody>
      </p:sp>
      <p:sp>
        <p:nvSpPr>
          <p:cNvPr id="661" name="Google Shape;661;p6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pic>
        <p:nvPicPr>
          <p:cNvPr id="662" name="Google Shape;662;p60"/>
          <p:cNvPicPr preferRelativeResize="0"/>
          <p:nvPr/>
        </p:nvPicPr>
        <p:blipFill>
          <a:blip r:embed="rId4">
            <a:alphaModFix/>
          </a:blip>
          <a:stretch>
            <a:fillRect/>
          </a:stretch>
        </p:blipFill>
        <p:spPr>
          <a:xfrm>
            <a:off x="5533711" y="1930194"/>
            <a:ext cx="2521127" cy="2214775"/>
          </a:xfrm>
          <a:prstGeom prst="rect">
            <a:avLst/>
          </a:prstGeom>
          <a:solidFill>
            <a:schemeClr val="lt1"/>
          </a:solidFill>
          <a:ln>
            <a:noFill/>
          </a:ln>
        </p:spPr>
      </p:pic>
      <p:pic>
        <p:nvPicPr>
          <p:cNvPr id="663" name="Google Shape;663;p60"/>
          <p:cNvPicPr preferRelativeResize="0"/>
          <p:nvPr/>
        </p:nvPicPr>
        <p:blipFill>
          <a:blip r:embed="rId5">
            <a:alphaModFix/>
          </a:blip>
          <a:stretch>
            <a:fillRect/>
          </a:stretch>
        </p:blipFill>
        <p:spPr>
          <a:xfrm>
            <a:off x="5528775" y="1922414"/>
            <a:ext cx="2521149" cy="2214821"/>
          </a:xfrm>
          <a:prstGeom prst="rect">
            <a:avLst/>
          </a:prstGeom>
          <a:solidFill>
            <a:schemeClr val="lt1"/>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7" name="Shape 667"/>
        <p:cNvGrpSpPr/>
        <p:nvPr/>
      </p:nvGrpSpPr>
      <p:grpSpPr>
        <a:xfrm>
          <a:off x="0" y="0"/>
          <a:ext cx="0" cy="0"/>
          <a:chOff x="0" y="0"/>
          <a:chExt cx="0" cy="0"/>
        </a:xfrm>
      </p:grpSpPr>
      <p:pic>
        <p:nvPicPr>
          <p:cNvPr id="668" name="Google Shape;668;p6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69" name="Google Shape;669;p6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6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72" name="Google Shape;672;p6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
        <p:nvSpPr>
          <p:cNvPr id="673" name="Google Shape;673;p61"/>
          <p:cNvSpPr txBox="1"/>
          <p:nvPr/>
        </p:nvSpPr>
        <p:spPr>
          <a:xfrm>
            <a:off x="952050" y="1393125"/>
            <a:ext cx="7102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Les outils : le Product Breakdown Structure</a:t>
            </a:r>
            <a:endParaRPr sz="1500">
              <a:solidFill>
                <a:schemeClr val="dk2"/>
              </a:solidFill>
              <a:latin typeface="Montserrat Medium"/>
              <a:ea typeface="Montserrat Medium"/>
              <a:cs typeface="Montserrat Medium"/>
              <a:sym typeface="Montserrat Medium"/>
            </a:endParaRPr>
          </a:p>
        </p:txBody>
      </p:sp>
      <p:pic>
        <p:nvPicPr>
          <p:cNvPr id="674" name="Google Shape;674;p61"/>
          <p:cNvPicPr preferRelativeResize="0"/>
          <p:nvPr/>
        </p:nvPicPr>
        <p:blipFill>
          <a:blip r:embed="rId4">
            <a:alphaModFix/>
          </a:blip>
          <a:stretch>
            <a:fillRect/>
          </a:stretch>
        </p:blipFill>
        <p:spPr>
          <a:xfrm>
            <a:off x="1056612" y="1783175"/>
            <a:ext cx="3953676" cy="2795400"/>
          </a:xfrm>
          <a:prstGeom prst="rect">
            <a:avLst/>
          </a:prstGeom>
          <a:solidFill>
            <a:schemeClr val="lt1"/>
          </a:solidFill>
          <a:ln>
            <a:noFill/>
          </a:ln>
        </p:spPr>
      </p:pic>
      <p:sp>
        <p:nvSpPr>
          <p:cNvPr id="675" name="Google Shape;675;p61"/>
          <p:cNvSpPr txBox="1"/>
          <p:nvPr/>
        </p:nvSpPr>
        <p:spPr>
          <a:xfrm>
            <a:off x="5259450" y="1793325"/>
            <a:ext cx="2795400" cy="21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Peut-être général (complexe) ou découpé en sous PBS.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Peut représenter les fonctionnalités ou la navigation dans le site.</a:t>
            </a:r>
            <a:endParaRPr sz="1500">
              <a:solidFill>
                <a:schemeClr val="dk2"/>
              </a:solidFill>
              <a:latin typeface="Montserrat Medium"/>
              <a:ea typeface="Montserrat Medium"/>
              <a:cs typeface="Montserrat Medium"/>
              <a:sym typeface="Montserrat Medium"/>
            </a:endParaRPr>
          </a:p>
        </p:txBody>
      </p:sp>
      <p:pic>
        <p:nvPicPr>
          <p:cNvPr id="676" name="Google Shape;676;p61"/>
          <p:cNvPicPr preferRelativeResize="0"/>
          <p:nvPr/>
        </p:nvPicPr>
        <p:blipFill>
          <a:blip r:embed="rId5">
            <a:alphaModFix/>
          </a:blip>
          <a:stretch>
            <a:fillRect/>
          </a:stretch>
        </p:blipFill>
        <p:spPr>
          <a:xfrm>
            <a:off x="1059210" y="1783600"/>
            <a:ext cx="3952800" cy="2793600"/>
          </a:xfrm>
          <a:prstGeom prst="rect">
            <a:avLst/>
          </a:prstGeom>
          <a:solidFill>
            <a:schemeClr val="lt1"/>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2" name="Shape 92"/>
        <p:cNvGrpSpPr/>
        <p:nvPr/>
      </p:nvGrpSpPr>
      <p:grpSpPr>
        <a:xfrm>
          <a:off x="0" y="0"/>
          <a:ext cx="0" cy="0"/>
          <a:chOff x="0" y="0"/>
          <a:chExt cx="0" cy="0"/>
        </a:xfrm>
      </p:grpSpPr>
      <p:pic>
        <p:nvPicPr>
          <p:cNvPr id="93" name="Google Shape;93;p1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4" name="Google Shape;94;p1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7" name="Google Shape;97;p17"/>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Projet</a:t>
            </a:r>
            <a:endParaRPr b="1" sz="3000">
              <a:solidFill>
                <a:schemeClr val="dk1"/>
              </a:solidFill>
            </a:endParaRPr>
          </a:p>
        </p:txBody>
      </p:sp>
      <p:sp>
        <p:nvSpPr>
          <p:cNvPr id="98" name="Google Shape;98;p17"/>
          <p:cNvSpPr txBox="1"/>
          <p:nvPr/>
        </p:nvSpPr>
        <p:spPr>
          <a:xfrm>
            <a:off x="755250" y="1585350"/>
            <a:ext cx="7496400" cy="2539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fr" sz="1800" u="sng">
                <a:solidFill>
                  <a:schemeClr val="hlink"/>
                </a:solidFill>
                <a:latin typeface="Montserrat"/>
                <a:ea typeface="Montserrat"/>
                <a:cs typeface="Montserrat"/>
                <a:sym typeface="Montserrat"/>
                <a:hlinkClick r:id="rId4"/>
              </a:rPr>
              <a:t>ISO 10006</a:t>
            </a:r>
            <a:endParaRPr b="1" sz="1800">
              <a:solidFill>
                <a:schemeClr val="dk2"/>
              </a:solidFill>
              <a:latin typeface="Montserrat"/>
              <a:ea typeface="Montserrat"/>
              <a:cs typeface="Montserrat"/>
              <a:sym typeface="Montserrat"/>
            </a:endParaRPr>
          </a:p>
          <a:p>
            <a:pPr indent="0" lvl="0" marL="0" rtl="0" algn="ctr">
              <a:lnSpc>
                <a:spcPct val="150000"/>
              </a:lnSpc>
              <a:spcBef>
                <a:spcPts val="0"/>
              </a:spcBef>
              <a:spcAft>
                <a:spcPts val="0"/>
              </a:spcAft>
              <a:buNone/>
            </a:pPr>
            <a:r>
              <a:rPr lang="fr" sz="1800">
                <a:solidFill>
                  <a:schemeClr val="dk2"/>
                </a:solidFill>
                <a:latin typeface="Montserrat Medium"/>
                <a:ea typeface="Montserrat Medium"/>
                <a:cs typeface="Montserrat Medium"/>
                <a:sym typeface="Montserrat Medium"/>
              </a:rPr>
              <a:t>Un projet est un ensemble unique de processus, constitués d’activités coordonnées et maîtrisées, ayant des dates de début et de fin, et entreprises pour atteindre les objectifs du projet. La réalisation des objectifs du projet requiert la fourniture de livrables conformes à des exigences spécifiques.</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0" name="Shape 680"/>
        <p:cNvGrpSpPr/>
        <p:nvPr/>
      </p:nvGrpSpPr>
      <p:grpSpPr>
        <a:xfrm>
          <a:off x="0" y="0"/>
          <a:ext cx="0" cy="0"/>
          <a:chOff x="0" y="0"/>
          <a:chExt cx="0" cy="0"/>
        </a:xfrm>
      </p:grpSpPr>
      <p:pic>
        <p:nvPicPr>
          <p:cNvPr id="681" name="Google Shape;681;p6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82" name="Google Shape;682;p6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6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85" name="Google Shape;685;p6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
        <p:nvSpPr>
          <p:cNvPr id="686" name="Google Shape;686;p62"/>
          <p:cNvSpPr txBox="1"/>
          <p:nvPr/>
        </p:nvSpPr>
        <p:spPr>
          <a:xfrm>
            <a:off x="952050" y="1393125"/>
            <a:ext cx="7102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Les outils : le Work Breakdown Structure</a:t>
            </a:r>
            <a:endParaRPr sz="1500">
              <a:solidFill>
                <a:schemeClr val="dk2"/>
              </a:solidFill>
              <a:latin typeface="Montserrat Medium"/>
              <a:ea typeface="Montserrat Medium"/>
              <a:cs typeface="Montserrat Medium"/>
              <a:sym typeface="Montserrat Medium"/>
            </a:endParaRPr>
          </a:p>
        </p:txBody>
      </p:sp>
      <p:pic>
        <p:nvPicPr>
          <p:cNvPr id="687" name="Google Shape;687;p62"/>
          <p:cNvPicPr preferRelativeResize="0"/>
          <p:nvPr/>
        </p:nvPicPr>
        <p:blipFill>
          <a:blip r:embed="rId4">
            <a:alphaModFix/>
          </a:blip>
          <a:stretch>
            <a:fillRect/>
          </a:stretch>
        </p:blipFill>
        <p:spPr>
          <a:xfrm>
            <a:off x="1624450" y="1713400"/>
            <a:ext cx="5561199" cy="2837150"/>
          </a:xfrm>
          <a:prstGeom prst="rect">
            <a:avLst/>
          </a:prstGeom>
          <a:solidFill>
            <a:schemeClr val="lt1"/>
          </a:solidFill>
          <a:ln>
            <a:noFill/>
          </a:ln>
        </p:spPr>
      </p:pic>
      <p:sp>
        <p:nvSpPr>
          <p:cNvPr id="688" name="Google Shape;688;p62"/>
          <p:cNvSpPr txBox="1"/>
          <p:nvPr/>
        </p:nvSpPr>
        <p:spPr>
          <a:xfrm>
            <a:off x="2857500" y="4185750"/>
            <a:ext cx="5197500" cy="364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Ensemble des tâches à réaliser dans le projet.</a:t>
            </a:r>
            <a:endParaRPr sz="15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pic>
        <p:nvPicPr>
          <p:cNvPr id="693" name="Google Shape;693;p6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694" name="Google Shape;694;p6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6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697" name="Google Shape;697;p6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
        <p:nvSpPr>
          <p:cNvPr id="698" name="Google Shape;698;p63"/>
          <p:cNvSpPr txBox="1"/>
          <p:nvPr/>
        </p:nvSpPr>
        <p:spPr>
          <a:xfrm>
            <a:off x="952050" y="1393125"/>
            <a:ext cx="7102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Les outils : matrice RACI</a:t>
            </a:r>
            <a:br>
              <a:rPr lang="fr" sz="1500">
                <a:solidFill>
                  <a:schemeClr val="dk2"/>
                </a:solidFill>
                <a:latin typeface="Montserrat Medium"/>
                <a:ea typeface="Montserrat Medium"/>
                <a:cs typeface="Montserrat Medium"/>
                <a:sym typeface="Montserrat Medium"/>
              </a:rPr>
            </a:br>
            <a:endParaRPr sz="13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sp>
        <p:nvSpPr>
          <p:cNvPr id="699" name="Google Shape;699;p63"/>
          <p:cNvSpPr txBox="1"/>
          <p:nvPr/>
        </p:nvSpPr>
        <p:spPr>
          <a:xfrm>
            <a:off x="363600" y="4233925"/>
            <a:ext cx="8279700" cy="36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sz="1200">
                <a:solidFill>
                  <a:schemeClr val="dk2"/>
                </a:solidFill>
                <a:latin typeface="Montserrat Medium"/>
                <a:ea typeface="Montserrat Medium"/>
                <a:cs typeface="Montserrat Medium"/>
                <a:sym typeface="Montserrat Medium"/>
              </a:rPr>
              <a:t>R : responsible (réalisateur), A : accountable (approbateur), C : consulted (consulté), I : informed (informé)</a:t>
            </a:r>
            <a:endParaRPr sz="1200">
              <a:solidFill>
                <a:schemeClr val="dk2"/>
              </a:solidFill>
              <a:latin typeface="Montserrat Medium"/>
              <a:ea typeface="Montserrat Medium"/>
              <a:cs typeface="Montserrat Medium"/>
              <a:sym typeface="Montserrat Medium"/>
            </a:endParaRPr>
          </a:p>
        </p:txBody>
      </p:sp>
      <p:graphicFrame>
        <p:nvGraphicFramePr>
          <p:cNvPr id="700" name="Google Shape;700;p63"/>
          <p:cNvGraphicFramePr/>
          <p:nvPr/>
        </p:nvGraphicFramePr>
        <p:xfrm>
          <a:off x="455288" y="1870763"/>
          <a:ext cx="3000000" cy="3000000"/>
        </p:xfrm>
        <a:graphic>
          <a:graphicData uri="http://schemas.openxmlformats.org/drawingml/2006/table">
            <a:tbl>
              <a:tblPr>
                <a:noFill/>
                <a:tableStyleId>{E5A9B3E7-D2FA-4B1D-967C-0C0E454B96D5}</a:tableStyleId>
              </a:tblPr>
              <a:tblGrid>
                <a:gridCol w="1906725"/>
                <a:gridCol w="1135500"/>
                <a:gridCol w="1135500"/>
                <a:gridCol w="1135500"/>
                <a:gridCol w="1135500"/>
                <a:gridCol w="1135500"/>
                <a:gridCol w="512100"/>
              </a:tblGrid>
              <a:tr h="372150">
                <a:tc>
                  <a:txBody>
                    <a:bodyPr/>
                    <a:lstStyle/>
                    <a:p>
                      <a:pPr indent="0" lvl="0" marL="0" rtl="0" algn="l">
                        <a:spcBef>
                          <a:spcPts val="0"/>
                        </a:spcBef>
                        <a:spcAft>
                          <a:spcPts val="0"/>
                        </a:spcAft>
                        <a:buNone/>
                      </a:pPr>
                      <a:r>
                        <a:t/>
                      </a:r>
                      <a:endParaRPr sz="13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fr" sz="1300">
                          <a:latin typeface="Montserrat"/>
                          <a:ea typeface="Montserrat"/>
                          <a:cs typeface="Montserrat"/>
                          <a:sym typeface="Montserrat"/>
                        </a:rPr>
                        <a:t>P. de Gros</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b="1" lang="fr" sz="1300">
                          <a:latin typeface="Montserrat"/>
                          <a:ea typeface="Montserrat"/>
                          <a:cs typeface="Montserrat"/>
                          <a:sym typeface="Montserrat"/>
                        </a:rPr>
                        <a:t>V. Entes</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b="1" lang="fr" sz="1300">
                          <a:latin typeface="Montserrat"/>
                          <a:ea typeface="Montserrat"/>
                          <a:cs typeface="Montserrat"/>
                          <a:sym typeface="Montserrat"/>
                        </a:rPr>
                        <a:t>A. </a:t>
                      </a:r>
                      <a:r>
                        <a:rPr b="1" lang="fr" sz="1300">
                          <a:latin typeface="Montserrat"/>
                          <a:ea typeface="Montserrat"/>
                          <a:cs typeface="Montserrat"/>
                          <a:sym typeface="Montserrat"/>
                        </a:rPr>
                        <a:t>Moati</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b="1" lang="fr" sz="1300">
                          <a:latin typeface="Montserrat"/>
                          <a:ea typeface="Montserrat"/>
                          <a:cs typeface="Montserrat"/>
                          <a:sym typeface="Montserrat"/>
                        </a:rPr>
                        <a:t>C. Petio</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b="1" lang="fr" sz="1300">
                          <a:latin typeface="Montserrat"/>
                          <a:ea typeface="Montserrat"/>
                          <a:cs typeface="Montserrat"/>
                          <a:sym typeface="Montserrat"/>
                        </a:rPr>
                        <a:t>U. Inizan</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b="1" lang="fr" sz="1300">
                          <a:latin typeface="Montserrat"/>
                          <a:ea typeface="Montserrat"/>
                          <a:cs typeface="Montserrat"/>
                          <a:sym typeface="Montserrat"/>
                        </a:rPr>
                        <a:t>…</a:t>
                      </a:r>
                      <a:endParaRPr b="1" sz="1300">
                        <a:latin typeface="Montserrat"/>
                        <a:ea typeface="Montserrat"/>
                        <a:cs typeface="Montserrat"/>
                        <a:sym typeface="Montserrat"/>
                      </a:endParaRPr>
                    </a:p>
                  </a:txBody>
                  <a:tcPr marT="91425" marB="91425" marR="91425" marL="91425">
                    <a:solidFill>
                      <a:srgbClr val="FFB400"/>
                    </a:solidFill>
                  </a:tcPr>
                </a:tc>
              </a:tr>
              <a:tr h="372150">
                <a:tc>
                  <a:txBody>
                    <a:bodyPr/>
                    <a:lstStyle/>
                    <a:p>
                      <a:pPr indent="0" lvl="0" marL="0" rtl="0" algn="l">
                        <a:spcBef>
                          <a:spcPts val="0"/>
                        </a:spcBef>
                        <a:spcAft>
                          <a:spcPts val="0"/>
                        </a:spcAft>
                        <a:buNone/>
                      </a:pPr>
                      <a:r>
                        <a:rPr b="1" lang="fr" sz="1300">
                          <a:latin typeface="Montserrat"/>
                          <a:ea typeface="Montserrat"/>
                          <a:cs typeface="Montserrat"/>
                          <a:sym typeface="Montserrat"/>
                        </a:rPr>
                        <a:t>Définition du projet</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C</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A</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R</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C</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r>
              <a:tr h="372150">
                <a:tc>
                  <a:txBody>
                    <a:bodyPr/>
                    <a:lstStyle/>
                    <a:p>
                      <a:pPr indent="0" lvl="0" marL="0" rtl="0" algn="l">
                        <a:spcBef>
                          <a:spcPts val="0"/>
                        </a:spcBef>
                        <a:spcAft>
                          <a:spcPts val="0"/>
                        </a:spcAft>
                        <a:buNone/>
                      </a:pPr>
                      <a:r>
                        <a:rPr b="1" lang="fr" sz="1300">
                          <a:latin typeface="Montserrat"/>
                          <a:ea typeface="Montserrat"/>
                          <a:cs typeface="Montserrat"/>
                          <a:sym typeface="Montserrat"/>
                        </a:rPr>
                        <a:t>Plan détaillé</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I</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A</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R</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C</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r>
              <a:tr h="372150">
                <a:tc>
                  <a:txBody>
                    <a:bodyPr/>
                    <a:lstStyle/>
                    <a:p>
                      <a:pPr indent="0" lvl="0" marL="0" rtl="0" algn="l">
                        <a:spcBef>
                          <a:spcPts val="0"/>
                        </a:spcBef>
                        <a:spcAft>
                          <a:spcPts val="0"/>
                        </a:spcAft>
                        <a:buNone/>
                      </a:pPr>
                      <a:r>
                        <a:rPr b="1" lang="fr" sz="1300">
                          <a:latin typeface="Montserrat"/>
                          <a:ea typeface="Montserrat"/>
                          <a:cs typeface="Montserrat"/>
                          <a:sym typeface="Montserrat"/>
                        </a:rPr>
                        <a:t>Wireframes</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I</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A</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R</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r>
              <a:tr h="372150">
                <a:tc>
                  <a:txBody>
                    <a:bodyPr/>
                    <a:lstStyle/>
                    <a:p>
                      <a:pPr indent="0" lvl="0" marL="0" rtl="0" algn="l">
                        <a:spcBef>
                          <a:spcPts val="0"/>
                        </a:spcBef>
                        <a:spcAft>
                          <a:spcPts val="0"/>
                        </a:spcAft>
                        <a:buNone/>
                      </a:pPr>
                      <a:r>
                        <a:rPr b="1" lang="fr" sz="1300">
                          <a:latin typeface="Montserrat"/>
                          <a:ea typeface="Montserrat"/>
                          <a:cs typeface="Montserrat"/>
                          <a:sym typeface="Montserrat"/>
                        </a:rPr>
                        <a:t>Maquettes</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I</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A</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R</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r>
              <a:tr h="372150">
                <a:tc>
                  <a:txBody>
                    <a:bodyPr/>
                    <a:lstStyle/>
                    <a:p>
                      <a:pPr indent="0" lvl="0" marL="0" rtl="0" algn="l">
                        <a:spcBef>
                          <a:spcPts val="0"/>
                        </a:spcBef>
                        <a:spcAft>
                          <a:spcPts val="0"/>
                        </a:spcAft>
                        <a:buNone/>
                      </a:pPr>
                      <a:r>
                        <a:rPr b="1" lang="fr" sz="1300">
                          <a:latin typeface="Montserrat"/>
                          <a:ea typeface="Montserrat"/>
                          <a:cs typeface="Montserrat"/>
                          <a:sym typeface="Montserrat"/>
                        </a:rPr>
                        <a:t>…</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4" name="Shape 704"/>
        <p:cNvGrpSpPr/>
        <p:nvPr/>
      </p:nvGrpSpPr>
      <p:grpSpPr>
        <a:xfrm>
          <a:off x="0" y="0"/>
          <a:ext cx="0" cy="0"/>
          <a:chOff x="0" y="0"/>
          <a:chExt cx="0" cy="0"/>
        </a:xfrm>
      </p:grpSpPr>
      <p:pic>
        <p:nvPicPr>
          <p:cNvPr id="705" name="Google Shape;705;p6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06" name="Google Shape;706;p6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6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09" name="Google Shape;709;p6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
        <p:nvSpPr>
          <p:cNvPr id="710" name="Google Shape;710;p64"/>
          <p:cNvSpPr txBox="1"/>
          <p:nvPr/>
        </p:nvSpPr>
        <p:spPr>
          <a:xfrm>
            <a:off x="952050" y="1393125"/>
            <a:ext cx="7102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Les outils : diagramme de Gantt</a:t>
            </a:r>
            <a:br>
              <a:rPr lang="fr" sz="1500">
                <a:solidFill>
                  <a:schemeClr val="dk2"/>
                </a:solidFill>
                <a:latin typeface="Montserrat Medium"/>
                <a:ea typeface="Montserrat Medium"/>
                <a:cs typeface="Montserrat Medium"/>
                <a:sym typeface="Montserrat Medium"/>
              </a:rPr>
            </a:br>
            <a:endParaRPr sz="13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500">
              <a:solidFill>
                <a:schemeClr val="dk2"/>
              </a:solidFill>
              <a:latin typeface="Montserrat Medium"/>
              <a:ea typeface="Montserrat Medium"/>
              <a:cs typeface="Montserrat Medium"/>
              <a:sym typeface="Montserrat Medium"/>
            </a:endParaRPr>
          </a:p>
        </p:txBody>
      </p:sp>
      <p:graphicFrame>
        <p:nvGraphicFramePr>
          <p:cNvPr id="711" name="Google Shape;711;p64"/>
          <p:cNvGraphicFramePr/>
          <p:nvPr/>
        </p:nvGraphicFramePr>
        <p:xfrm>
          <a:off x="455288" y="1870763"/>
          <a:ext cx="3000000" cy="3000000"/>
        </p:xfrm>
        <a:graphic>
          <a:graphicData uri="http://schemas.openxmlformats.org/drawingml/2006/table">
            <a:tbl>
              <a:tblPr>
                <a:noFill/>
                <a:tableStyleId>{E5A9B3E7-D2FA-4B1D-967C-0C0E454B96D5}</a:tableStyleId>
              </a:tblPr>
              <a:tblGrid>
                <a:gridCol w="1906725"/>
                <a:gridCol w="1135500"/>
                <a:gridCol w="1135500"/>
                <a:gridCol w="1135500"/>
                <a:gridCol w="1135500"/>
                <a:gridCol w="1135500"/>
                <a:gridCol w="512100"/>
              </a:tblGrid>
              <a:tr h="372150">
                <a:tc>
                  <a:txBody>
                    <a:bodyPr/>
                    <a:lstStyle/>
                    <a:p>
                      <a:pPr indent="0" lvl="0" marL="0" rtl="0" algn="l">
                        <a:spcBef>
                          <a:spcPts val="0"/>
                        </a:spcBef>
                        <a:spcAft>
                          <a:spcPts val="0"/>
                        </a:spcAft>
                        <a:buNone/>
                      </a:pPr>
                      <a:r>
                        <a:t/>
                      </a:r>
                      <a:endParaRPr sz="13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gridSpan="4" rowSpan="2">
                  <a:txBody>
                    <a:bodyPr/>
                    <a:lstStyle/>
                    <a:p>
                      <a:pPr indent="0" lvl="0" marL="0" rtl="0" algn="l">
                        <a:spcBef>
                          <a:spcPts val="0"/>
                        </a:spcBef>
                        <a:spcAft>
                          <a:spcPts val="0"/>
                        </a:spcAft>
                        <a:buNone/>
                      </a:pPr>
                      <a:r>
                        <a:t/>
                      </a:r>
                      <a:endParaRPr/>
                    </a:p>
                  </a:txBody>
                  <a:tcPr marT="91425" marB="91425" marR="91425" marL="91425">
                    <a:solidFill>
                      <a:srgbClr val="FFB400"/>
                    </a:solidFill>
                  </a:tcPr>
                </a:tc>
                <a:tc rowSpan="2" hMerge="1"/>
                <a:tc rowSpan="2" hMerge="1"/>
                <a:tc rowSpan="2" hMerge="1"/>
              </a:tr>
              <a:tr h="372150">
                <a:tc>
                  <a:txBody>
                    <a:bodyPr/>
                    <a:lstStyle/>
                    <a:p>
                      <a:pPr indent="0" lvl="0" marL="0" rtl="0" algn="l">
                        <a:spcBef>
                          <a:spcPts val="0"/>
                        </a:spcBef>
                        <a:spcAft>
                          <a:spcPts val="0"/>
                        </a:spcAft>
                        <a:buNone/>
                      </a:pPr>
                      <a:r>
                        <a:rPr b="1" lang="fr" sz="1300">
                          <a:latin typeface="Montserrat"/>
                          <a:ea typeface="Montserrat"/>
                          <a:cs typeface="Montserrat"/>
                          <a:sym typeface="Montserrat"/>
                        </a:rPr>
                        <a:t>Tâche</a:t>
                      </a:r>
                      <a:endParaRPr b="1"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Date début</a:t>
                      </a:r>
                      <a:endParaRPr sz="1300">
                        <a:latin typeface="Montserrat"/>
                        <a:ea typeface="Montserrat"/>
                        <a:cs typeface="Montserrat"/>
                        <a:sym typeface="Montserrat"/>
                      </a:endParaRPr>
                    </a:p>
                  </a:txBody>
                  <a:tcPr marT="91425" marB="91425" marR="91425" marL="91425">
                    <a:solidFill>
                      <a:srgbClr val="FFB400"/>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Date fin</a:t>
                      </a:r>
                      <a:endParaRPr sz="1300">
                        <a:latin typeface="Montserrat"/>
                        <a:ea typeface="Montserrat"/>
                        <a:cs typeface="Montserrat"/>
                        <a:sym typeface="Montserrat"/>
                      </a:endParaRPr>
                    </a:p>
                  </a:txBody>
                  <a:tcPr marT="91425" marB="91425" marR="91425" marL="91425">
                    <a:solidFill>
                      <a:srgbClr val="FFB400"/>
                    </a:solidFill>
                  </a:tcPr>
                </a:tc>
                <a:tc gridSpan="4" vMerge="1"/>
                <a:tc hMerge="1" vMerge="1"/>
                <a:tc hMerge="1" vMerge="1"/>
                <a:tc hMerge="1" vMerge="1"/>
              </a:tr>
              <a:tr h="372150">
                <a:tc>
                  <a:txBody>
                    <a:bodyPr/>
                    <a:lstStyle/>
                    <a:p>
                      <a:pPr indent="0" lvl="0" marL="0" rtl="0" algn="l">
                        <a:spcBef>
                          <a:spcPts val="0"/>
                        </a:spcBef>
                        <a:spcAft>
                          <a:spcPts val="0"/>
                        </a:spcAft>
                        <a:buNone/>
                      </a:pPr>
                      <a:r>
                        <a:rPr lang="fr" sz="1300">
                          <a:latin typeface="Montserrat"/>
                          <a:ea typeface="Montserrat"/>
                          <a:cs typeface="Montserrat"/>
                          <a:sym typeface="Montserrat"/>
                        </a:rPr>
                        <a:t>Wireframes</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01/09</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07/09</a:t>
                      </a:r>
                      <a:endParaRPr sz="1300">
                        <a:latin typeface="Montserrat"/>
                        <a:ea typeface="Montserrat"/>
                        <a:cs typeface="Montserrat"/>
                        <a:sym typeface="Montserrat"/>
                      </a:endParaRPr>
                    </a:p>
                  </a:txBody>
                  <a:tcPr marT="91425" marB="91425" marR="91425" marL="91425">
                    <a:solidFill>
                      <a:schemeClr val="lt2"/>
                    </a:solidFill>
                  </a:tcPr>
                </a:tc>
                <a:tc gridSpan="4">
                  <a:txBody>
                    <a:bodyPr/>
                    <a:lstStyle/>
                    <a:p>
                      <a:pPr indent="0" lvl="0" marL="0" rtl="0" algn="l">
                        <a:spcBef>
                          <a:spcPts val="0"/>
                        </a:spcBef>
                        <a:spcAft>
                          <a:spcPts val="0"/>
                        </a:spcAft>
                        <a:buNone/>
                      </a:pPr>
                      <a:r>
                        <a:t/>
                      </a:r>
                      <a:endParaRPr/>
                    </a:p>
                  </a:txBody>
                  <a:tcPr marT="91425" marB="91425" marR="91425" marL="91425">
                    <a:solidFill>
                      <a:schemeClr val="lt2"/>
                    </a:solidFill>
                  </a:tcPr>
                </a:tc>
                <a:tc hMerge="1"/>
                <a:tc hMerge="1"/>
                <a:tc hMerge="1"/>
              </a:tr>
              <a:tr h="372150">
                <a:tc>
                  <a:txBody>
                    <a:bodyPr/>
                    <a:lstStyle/>
                    <a:p>
                      <a:pPr indent="0" lvl="0" marL="0" rtl="0" algn="l">
                        <a:spcBef>
                          <a:spcPts val="0"/>
                        </a:spcBef>
                        <a:spcAft>
                          <a:spcPts val="0"/>
                        </a:spcAft>
                        <a:buNone/>
                      </a:pPr>
                      <a:r>
                        <a:rPr lang="fr" sz="1300">
                          <a:latin typeface="Montserrat"/>
                          <a:ea typeface="Montserrat"/>
                          <a:cs typeface="Montserrat"/>
                          <a:sym typeface="Montserrat"/>
                        </a:rPr>
                        <a:t>Maquettes</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lang="fr" sz="1300">
                          <a:solidFill>
                            <a:schemeClr val="dk1"/>
                          </a:solidFill>
                          <a:latin typeface="Montserrat"/>
                          <a:ea typeface="Montserrat"/>
                          <a:cs typeface="Montserrat"/>
                          <a:sym typeface="Montserrat"/>
                        </a:rPr>
                        <a:t>08</a:t>
                      </a:r>
                      <a:r>
                        <a:rPr lang="fr" sz="1300">
                          <a:solidFill>
                            <a:schemeClr val="dk1"/>
                          </a:solidFill>
                          <a:latin typeface="Montserrat"/>
                          <a:ea typeface="Montserrat"/>
                          <a:cs typeface="Montserrat"/>
                          <a:sym typeface="Montserrat"/>
                        </a:rPr>
                        <a:t>/09</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None/>
                      </a:pPr>
                      <a:r>
                        <a:rPr lang="fr" sz="1300">
                          <a:latin typeface="Montserrat"/>
                          <a:ea typeface="Montserrat"/>
                          <a:cs typeface="Montserrat"/>
                          <a:sym typeface="Montserrat"/>
                        </a:rPr>
                        <a:t>14/09</a:t>
                      </a:r>
                      <a:endParaRPr sz="1300">
                        <a:latin typeface="Montserrat"/>
                        <a:ea typeface="Montserrat"/>
                        <a:cs typeface="Montserrat"/>
                        <a:sym typeface="Montserrat"/>
                      </a:endParaRPr>
                    </a:p>
                  </a:txBody>
                  <a:tcPr marT="91425" marB="91425" marR="91425" marL="91425">
                    <a:solidFill>
                      <a:schemeClr val="lt2"/>
                    </a:solidFill>
                  </a:tcPr>
                </a:tc>
                <a:tc gridSpan="4">
                  <a:txBody>
                    <a:bodyPr/>
                    <a:lstStyle/>
                    <a:p>
                      <a:pPr indent="0" lvl="0" marL="0" rtl="0" algn="l">
                        <a:spcBef>
                          <a:spcPts val="0"/>
                        </a:spcBef>
                        <a:spcAft>
                          <a:spcPts val="0"/>
                        </a:spcAft>
                        <a:buNone/>
                      </a:pPr>
                      <a:r>
                        <a:t/>
                      </a:r>
                      <a:endParaRPr/>
                    </a:p>
                  </a:txBody>
                  <a:tcPr marT="91425" marB="91425" marR="91425" marL="91425">
                    <a:solidFill>
                      <a:schemeClr val="lt2"/>
                    </a:solidFill>
                  </a:tcPr>
                </a:tc>
                <a:tc hMerge="1"/>
                <a:tc hMerge="1"/>
                <a:tc hMerge="1"/>
              </a:tr>
              <a:tr h="372150">
                <a:tc>
                  <a:txBody>
                    <a:bodyPr/>
                    <a:lstStyle/>
                    <a:p>
                      <a:pPr indent="0" lvl="0" marL="0" rtl="0" algn="l">
                        <a:spcBef>
                          <a:spcPts val="0"/>
                        </a:spcBef>
                        <a:spcAft>
                          <a:spcPts val="0"/>
                        </a:spcAft>
                        <a:buNone/>
                      </a:pPr>
                      <a:r>
                        <a:rPr lang="fr" sz="1300">
                          <a:latin typeface="Montserrat"/>
                          <a:ea typeface="Montserrat"/>
                          <a:cs typeface="Montserrat"/>
                          <a:sym typeface="Montserrat"/>
                        </a:rPr>
                        <a:t>Intégration HTML</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lang="fr" sz="1300">
                          <a:solidFill>
                            <a:schemeClr val="dk1"/>
                          </a:solidFill>
                          <a:latin typeface="Montserrat"/>
                          <a:ea typeface="Montserrat"/>
                          <a:cs typeface="Montserrat"/>
                          <a:sym typeface="Montserrat"/>
                        </a:rPr>
                        <a:t>15/09</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lang="fr" sz="1300">
                          <a:solidFill>
                            <a:schemeClr val="dk1"/>
                          </a:solidFill>
                          <a:latin typeface="Montserrat"/>
                          <a:ea typeface="Montserrat"/>
                          <a:cs typeface="Montserrat"/>
                          <a:sym typeface="Montserrat"/>
                        </a:rPr>
                        <a:t>21/09</a:t>
                      </a:r>
                      <a:endParaRPr sz="1300">
                        <a:latin typeface="Montserrat"/>
                        <a:ea typeface="Montserrat"/>
                        <a:cs typeface="Montserrat"/>
                        <a:sym typeface="Montserrat"/>
                      </a:endParaRPr>
                    </a:p>
                  </a:txBody>
                  <a:tcPr marT="91425" marB="91425" marR="91425" marL="91425">
                    <a:solidFill>
                      <a:schemeClr val="lt2"/>
                    </a:solidFill>
                  </a:tcPr>
                </a:tc>
                <a:tc gridSpan="4">
                  <a:txBody>
                    <a:bodyPr/>
                    <a:lstStyle/>
                    <a:p>
                      <a:pPr indent="0" lvl="0" marL="0" rtl="0" algn="l">
                        <a:spcBef>
                          <a:spcPts val="0"/>
                        </a:spcBef>
                        <a:spcAft>
                          <a:spcPts val="0"/>
                        </a:spcAft>
                        <a:buNone/>
                      </a:pPr>
                      <a:r>
                        <a:t/>
                      </a:r>
                      <a:endParaRPr/>
                    </a:p>
                  </a:txBody>
                  <a:tcPr marT="91425" marB="91425" marR="91425" marL="91425">
                    <a:solidFill>
                      <a:schemeClr val="lt2"/>
                    </a:solidFill>
                  </a:tcPr>
                </a:tc>
                <a:tc hMerge="1"/>
                <a:tc hMerge="1"/>
                <a:tc hMerge="1"/>
              </a:tr>
              <a:tr h="372150">
                <a:tc>
                  <a:txBody>
                    <a:bodyPr/>
                    <a:lstStyle/>
                    <a:p>
                      <a:pPr indent="0" lvl="0" marL="0" rtl="0" algn="l">
                        <a:spcBef>
                          <a:spcPts val="0"/>
                        </a:spcBef>
                        <a:spcAft>
                          <a:spcPts val="0"/>
                        </a:spcAft>
                        <a:buNone/>
                      </a:pPr>
                      <a:r>
                        <a:rPr lang="fr" sz="1300">
                          <a:latin typeface="Montserrat"/>
                          <a:ea typeface="Montserrat"/>
                          <a:cs typeface="Montserrat"/>
                          <a:sym typeface="Montserrat"/>
                        </a:rPr>
                        <a:t>Installation env dev</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lang="fr" sz="1300">
                          <a:solidFill>
                            <a:schemeClr val="dk1"/>
                          </a:solidFill>
                          <a:latin typeface="Montserrat"/>
                          <a:ea typeface="Montserrat"/>
                          <a:cs typeface="Montserrat"/>
                          <a:sym typeface="Montserrat"/>
                        </a:rPr>
                        <a:t>01/09</a:t>
                      </a:r>
                      <a:endParaRPr sz="13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lang="fr" sz="1300">
                          <a:solidFill>
                            <a:schemeClr val="dk1"/>
                          </a:solidFill>
                          <a:latin typeface="Montserrat"/>
                          <a:ea typeface="Montserrat"/>
                          <a:cs typeface="Montserrat"/>
                          <a:sym typeface="Montserrat"/>
                        </a:rPr>
                        <a:t>05/09</a:t>
                      </a:r>
                      <a:endParaRPr sz="1300">
                        <a:latin typeface="Montserrat"/>
                        <a:ea typeface="Montserrat"/>
                        <a:cs typeface="Montserrat"/>
                        <a:sym typeface="Montserrat"/>
                      </a:endParaRPr>
                    </a:p>
                  </a:txBody>
                  <a:tcPr marT="91425" marB="91425" marR="91425" marL="91425">
                    <a:solidFill>
                      <a:schemeClr val="lt2"/>
                    </a:solidFill>
                  </a:tcPr>
                </a:tc>
                <a:tc gridSpan="4">
                  <a:txBody>
                    <a:bodyPr/>
                    <a:lstStyle/>
                    <a:p>
                      <a:pPr indent="0" lvl="0" marL="0" rtl="0" algn="ctr">
                        <a:spcBef>
                          <a:spcPts val="0"/>
                        </a:spcBef>
                        <a:spcAft>
                          <a:spcPts val="0"/>
                        </a:spcAft>
                        <a:buNone/>
                      </a:pPr>
                      <a:r>
                        <a:t/>
                      </a:r>
                      <a:endParaRPr sz="1300">
                        <a:latin typeface="Montserrat"/>
                        <a:ea typeface="Montserrat"/>
                        <a:cs typeface="Montserrat"/>
                        <a:sym typeface="Montserrat"/>
                      </a:endParaRPr>
                    </a:p>
                  </a:txBody>
                  <a:tcPr marT="91425" marB="91425" marR="91425" marL="91425">
                    <a:solidFill>
                      <a:schemeClr val="lt2"/>
                    </a:solidFill>
                  </a:tcPr>
                </a:tc>
                <a:tc hMerge="1"/>
                <a:tc hMerge="1"/>
                <a:tc hMerge="1"/>
              </a:tr>
            </a:tbl>
          </a:graphicData>
        </a:graphic>
      </p:graphicFrame>
      <p:sp>
        <p:nvSpPr>
          <p:cNvPr id="712" name="Google Shape;712;p64"/>
          <p:cNvSpPr txBox="1"/>
          <p:nvPr/>
        </p:nvSpPr>
        <p:spPr>
          <a:xfrm>
            <a:off x="4656505" y="2096550"/>
            <a:ext cx="3949200" cy="36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200">
                <a:solidFill>
                  <a:schemeClr val="dk2"/>
                </a:solidFill>
                <a:latin typeface="Montserrat Medium"/>
                <a:ea typeface="Montserrat Medium"/>
                <a:cs typeface="Montserrat Medium"/>
                <a:sym typeface="Montserrat Medium"/>
              </a:rPr>
              <a:t>1  2  3  4  5  6  7  8  9 10 11 12 13 14 15 16 17 18 19 20 21 </a:t>
            </a:r>
            <a:endParaRPr sz="1200">
              <a:solidFill>
                <a:schemeClr val="dk2"/>
              </a:solidFill>
              <a:latin typeface="Montserrat Medium"/>
              <a:ea typeface="Montserrat Medium"/>
              <a:cs typeface="Montserrat Medium"/>
              <a:sym typeface="Montserrat Medium"/>
            </a:endParaRPr>
          </a:p>
        </p:txBody>
      </p:sp>
      <p:sp>
        <p:nvSpPr>
          <p:cNvPr id="713" name="Google Shape;713;p64"/>
          <p:cNvSpPr/>
          <p:nvPr/>
        </p:nvSpPr>
        <p:spPr>
          <a:xfrm>
            <a:off x="4753150" y="2764550"/>
            <a:ext cx="1217100" cy="169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64"/>
          <p:cNvSpPr/>
          <p:nvPr/>
        </p:nvSpPr>
        <p:spPr>
          <a:xfrm>
            <a:off x="5970250" y="3154225"/>
            <a:ext cx="1217100" cy="169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64"/>
          <p:cNvSpPr/>
          <p:nvPr/>
        </p:nvSpPr>
        <p:spPr>
          <a:xfrm>
            <a:off x="7187350" y="3536250"/>
            <a:ext cx="1217100" cy="169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64"/>
          <p:cNvSpPr/>
          <p:nvPr/>
        </p:nvSpPr>
        <p:spPr>
          <a:xfrm>
            <a:off x="4753150" y="3941250"/>
            <a:ext cx="751500" cy="169200"/>
          </a:xfrm>
          <a:prstGeom prst="rect">
            <a:avLst/>
          </a:prstGeom>
          <a:solidFill>
            <a:srgbClr val="0E63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17" name="Google Shape;717;p64"/>
          <p:cNvGrpSpPr/>
          <p:nvPr/>
        </p:nvGrpSpPr>
        <p:grpSpPr>
          <a:xfrm>
            <a:off x="5970250" y="2848800"/>
            <a:ext cx="92700" cy="300000"/>
            <a:chOff x="5970250" y="2848800"/>
            <a:chExt cx="92700" cy="300000"/>
          </a:xfrm>
        </p:grpSpPr>
        <p:cxnSp>
          <p:nvCxnSpPr>
            <p:cNvPr id="718" name="Google Shape;718;p64"/>
            <p:cNvCxnSpPr>
              <a:stCxn id="713" idx="3"/>
            </p:cNvCxnSpPr>
            <p:nvPr/>
          </p:nvCxnSpPr>
          <p:spPr>
            <a:xfrm>
              <a:off x="5970250" y="2849150"/>
              <a:ext cx="92700" cy="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64"/>
            <p:cNvCxnSpPr/>
            <p:nvPr/>
          </p:nvCxnSpPr>
          <p:spPr>
            <a:xfrm>
              <a:off x="6058600" y="2848800"/>
              <a:ext cx="0" cy="300000"/>
            </a:xfrm>
            <a:prstGeom prst="straightConnector1">
              <a:avLst/>
            </a:prstGeom>
            <a:noFill/>
            <a:ln cap="flat" cmpd="sng" w="9525">
              <a:solidFill>
                <a:schemeClr val="dk2"/>
              </a:solidFill>
              <a:prstDash val="solid"/>
              <a:round/>
              <a:headEnd len="med" w="med" type="none"/>
              <a:tailEnd len="med" w="med" type="stealth"/>
            </a:ln>
          </p:spPr>
        </p:cxnSp>
      </p:grpSp>
      <p:grpSp>
        <p:nvGrpSpPr>
          <p:cNvPr id="720" name="Google Shape;720;p64"/>
          <p:cNvGrpSpPr/>
          <p:nvPr/>
        </p:nvGrpSpPr>
        <p:grpSpPr>
          <a:xfrm>
            <a:off x="7189450" y="3235338"/>
            <a:ext cx="92700" cy="300000"/>
            <a:chOff x="5970250" y="2848800"/>
            <a:chExt cx="92700" cy="300000"/>
          </a:xfrm>
        </p:grpSpPr>
        <p:cxnSp>
          <p:nvCxnSpPr>
            <p:cNvPr id="721" name="Google Shape;721;p64"/>
            <p:cNvCxnSpPr/>
            <p:nvPr/>
          </p:nvCxnSpPr>
          <p:spPr>
            <a:xfrm>
              <a:off x="5970250" y="2849150"/>
              <a:ext cx="92700" cy="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64"/>
            <p:cNvCxnSpPr/>
            <p:nvPr/>
          </p:nvCxnSpPr>
          <p:spPr>
            <a:xfrm>
              <a:off x="6058600" y="2848800"/>
              <a:ext cx="0" cy="300000"/>
            </a:xfrm>
            <a:prstGeom prst="straightConnector1">
              <a:avLst/>
            </a:prstGeom>
            <a:noFill/>
            <a:ln cap="flat" cmpd="sng" w="9525">
              <a:solidFill>
                <a:schemeClr val="dk2"/>
              </a:solidFill>
              <a:prstDash val="solid"/>
              <a:round/>
              <a:headEnd len="med" w="med" type="none"/>
              <a:tailEnd len="med" w="med" type="stealth"/>
            </a:ln>
          </p:spPr>
        </p:cxn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26" name="Shape 726"/>
        <p:cNvGrpSpPr/>
        <p:nvPr/>
      </p:nvGrpSpPr>
      <p:grpSpPr>
        <a:xfrm>
          <a:off x="0" y="0"/>
          <a:ext cx="0" cy="0"/>
          <a:chOff x="0" y="0"/>
          <a:chExt cx="0" cy="0"/>
        </a:xfrm>
      </p:grpSpPr>
      <p:pic>
        <p:nvPicPr>
          <p:cNvPr id="727" name="Google Shape;727;p6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28" name="Google Shape;728;p6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6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31" name="Google Shape;731;p65"/>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cahier des charges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Il </a:t>
            </a:r>
            <a:r>
              <a:rPr b="1" lang="fr" sz="1500">
                <a:solidFill>
                  <a:schemeClr val="dk2"/>
                </a:solidFill>
                <a:latin typeface="Montserrat"/>
                <a:ea typeface="Montserrat"/>
                <a:cs typeface="Montserrat"/>
                <a:sym typeface="Montserrat"/>
              </a:rPr>
              <a:t>doit</a:t>
            </a:r>
            <a:r>
              <a:rPr lang="fr" sz="1500">
                <a:solidFill>
                  <a:schemeClr val="dk2"/>
                </a:solidFill>
                <a:latin typeface="Montserrat Medium"/>
                <a:ea typeface="Montserrat Medium"/>
                <a:cs typeface="Montserrat Medium"/>
                <a:sym typeface="Montserrat Medium"/>
              </a:rPr>
              <a:t> contenir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présentation du projet, du contexte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description des fonctionnalités attendues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limites du projet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contraintes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budget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délais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
            </a:r>
            <a:endParaRPr sz="1500">
              <a:solidFill>
                <a:schemeClr val="dk2"/>
              </a:solidFill>
              <a:latin typeface="Montserrat Medium"/>
              <a:ea typeface="Montserrat Medium"/>
              <a:cs typeface="Montserrat Medium"/>
              <a:sym typeface="Montserrat Medium"/>
            </a:endParaRPr>
          </a:p>
        </p:txBody>
      </p:sp>
      <p:sp>
        <p:nvSpPr>
          <p:cNvPr id="732" name="Google Shape;732;p6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6" name="Shape 736"/>
        <p:cNvGrpSpPr/>
        <p:nvPr/>
      </p:nvGrpSpPr>
      <p:grpSpPr>
        <a:xfrm>
          <a:off x="0" y="0"/>
          <a:ext cx="0" cy="0"/>
          <a:chOff x="0" y="0"/>
          <a:chExt cx="0" cy="0"/>
        </a:xfrm>
      </p:grpSpPr>
      <p:pic>
        <p:nvPicPr>
          <p:cNvPr id="737" name="Google Shape;737;p6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38" name="Google Shape;738;p6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6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41" name="Google Shape;741;p66"/>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cahier des charges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Il </a:t>
            </a:r>
            <a:r>
              <a:rPr b="1" lang="fr" sz="1500">
                <a:solidFill>
                  <a:schemeClr val="dk2"/>
                </a:solidFill>
                <a:latin typeface="Montserrat"/>
                <a:ea typeface="Montserrat"/>
                <a:cs typeface="Montserrat"/>
                <a:sym typeface="Montserrat"/>
              </a:rPr>
              <a:t>peut</a:t>
            </a:r>
            <a:r>
              <a:rPr lang="fr" sz="1500">
                <a:solidFill>
                  <a:schemeClr val="dk2"/>
                </a:solidFill>
                <a:latin typeface="Montserrat Medium"/>
                <a:ea typeface="Montserrat Medium"/>
                <a:cs typeface="Montserrat Medium"/>
                <a:sym typeface="Montserrat Medium"/>
              </a:rPr>
              <a:t> contenir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la charte graphique / des éléments graphiques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zoning / wireframes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les valeurs à véhiculer</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des règles fonctionnelles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d’autres informations nécessaires au projet</a:t>
            </a:r>
            <a:endParaRPr sz="1500">
              <a:solidFill>
                <a:schemeClr val="dk2"/>
              </a:solidFill>
              <a:latin typeface="Montserrat Medium"/>
              <a:ea typeface="Montserrat Medium"/>
              <a:cs typeface="Montserrat Medium"/>
              <a:sym typeface="Montserrat Medium"/>
            </a:endParaRPr>
          </a:p>
        </p:txBody>
      </p:sp>
      <p:sp>
        <p:nvSpPr>
          <p:cNvPr id="742" name="Google Shape;742;p66"/>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6" name="Shape 746"/>
        <p:cNvGrpSpPr/>
        <p:nvPr/>
      </p:nvGrpSpPr>
      <p:grpSpPr>
        <a:xfrm>
          <a:off x="0" y="0"/>
          <a:ext cx="0" cy="0"/>
          <a:chOff x="0" y="0"/>
          <a:chExt cx="0" cy="0"/>
        </a:xfrm>
      </p:grpSpPr>
      <p:pic>
        <p:nvPicPr>
          <p:cNvPr id="747" name="Google Shape;747;p6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48" name="Google Shape;748;p6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6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51" name="Google Shape;751;p67"/>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cahier des charges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Des modèles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4"/>
              </a:rPr>
              <a:t>MMCréation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5"/>
              </a:rPr>
              <a:t>Générique site Web</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6"/>
              </a:rPr>
              <a:t>Générique charte graphique</a:t>
            </a:r>
            <a:endParaRPr sz="1500">
              <a:solidFill>
                <a:schemeClr val="dk2"/>
              </a:solidFill>
              <a:latin typeface="Montserrat Medium"/>
              <a:ea typeface="Montserrat Medium"/>
              <a:cs typeface="Montserrat Medium"/>
              <a:sym typeface="Montserrat Medium"/>
            </a:endParaRPr>
          </a:p>
        </p:txBody>
      </p:sp>
      <p:sp>
        <p:nvSpPr>
          <p:cNvPr id="752" name="Google Shape;752;p67"/>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Définition du projet </a:t>
            </a:r>
            <a:r>
              <a:rPr b="1" lang="fr" sz="2600">
                <a:solidFill>
                  <a:schemeClr val="dk1"/>
                </a:solidFill>
              </a:rPr>
              <a:t>📝</a:t>
            </a:r>
            <a:endParaRPr b="1" sz="39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56" name="Shape 756"/>
        <p:cNvGrpSpPr/>
        <p:nvPr/>
      </p:nvGrpSpPr>
      <p:grpSpPr>
        <a:xfrm>
          <a:off x="0" y="0"/>
          <a:ext cx="0" cy="0"/>
          <a:chOff x="0" y="0"/>
          <a:chExt cx="0" cy="0"/>
        </a:xfrm>
      </p:grpSpPr>
      <p:pic>
        <p:nvPicPr>
          <p:cNvPr id="757" name="Google Shape;757;p6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58" name="Google Shape;758;p6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6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cxnSp>
        <p:nvCxnSpPr>
          <p:cNvPr id="761" name="Google Shape;761;p68"/>
          <p:cNvCxnSpPr/>
          <p:nvPr/>
        </p:nvCxnSpPr>
        <p:spPr>
          <a:xfrm>
            <a:off x="1112415" y="1578225"/>
            <a:ext cx="0" cy="2739300"/>
          </a:xfrm>
          <a:prstGeom prst="straightConnector1">
            <a:avLst/>
          </a:prstGeom>
          <a:noFill/>
          <a:ln cap="flat" cmpd="sng" w="28575">
            <a:solidFill>
              <a:schemeClr val="dk2"/>
            </a:solidFill>
            <a:prstDash val="solid"/>
            <a:round/>
            <a:headEnd len="med" w="med" type="none"/>
            <a:tailEnd len="med" w="med" type="none"/>
          </a:ln>
        </p:spPr>
      </p:cxnSp>
      <p:grpSp>
        <p:nvGrpSpPr>
          <p:cNvPr id="762" name="Google Shape;762;p68"/>
          <p:cNvGrpSpPr/>
          <p:nvPr/>
        </p:nvGrpSpPr>
        <p:grpSpPr>
          <a:xfrm>
            <a:off x="952050" y="2922538"/>
            <a:ext cx="7102800" cy="646500"/>
            <a:chOff x="952050" y="1627138"/>
            <a:chExt cx="7102800" cy="646500"/>
          </a:xfrm>
        </p:grpSpPr>
        <p:sp>
          <p:nvSpPr>
            <p:cNvPr id="763" name="Google Shape;763;p6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6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Étape 1 : </a:t>
              </a:r>
              <a:r>
                <a:rPr b="1" lang="fr" sz="1500">
                  <a:solidFill>
                    <a:schemeClr val="dk2"/>
                  </a:solidFill>
                  <a:latin typeface="Montserrat"/>
                  <a:ea typeface="Montserrat"/>
                  <a:cs typeface="Montserrat"/>
                  <a:sym typeface="Montserrat"/>
                </a:rPr>
                <a:t>définition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objectifs, reformulation du besoin, planification, budget, cahier des charges</a:t>
              </a:r>
              <a:endParaRPr sz="1300">
                <a:solidFill>
                  <a:schemeClr val="dk2"/>
                </a:solidFill>
                <a:latin typeface="Montserrat Medium"/>
                <a:ea typeface="Montserrat Medium"/>
                <a:cs typeface="Montserrat Medium"/>
                <a:sym typeface="Montserrat Medium"/>
              </a:endParaRPr>
            </a:p>
          </p:txBody>
        </p:sp>
      </p:grpSp>
      <p:sp>
        <p:nvSpPr>
          <p:cNvPr id="765" name="Google Shape;765;p68"/>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Point d’étape</a:t>
            </a:r>
            <a:endParaRPr b="1" sz="3000">
              <a:solidFill>
                <a:schemeClr val="dk1"/>
              </a:solidFill>
            </a:endParaRPr>
          </a:p>
        </p:txBody>
      </p:sp>
      <p:grpSp>
        <p:nvGrpSpPr>
          <p:cNvPr id="766" name="Google Shape;766;p68"/>
          <p:cNvGrpSpPr/>
          <p:nvPr/>
        </p:nvGrpSpPr>
        <p:grpSpPr>
          <a:xfrm>
            <a:off x="952050" y="1627138"/>
            <a:ext cx="7102800" cy="646500"/>
            <a:chOff x="952050" y="1627138"/>
            <a:chExt cx="7102800" cy="646500"/>
          </a:xfrm>
        </p:grpSpPr>
        <p:sp>
          <p:nvSpPr>
            <p:cNvPr id="767" name="Google Shape;767;p6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6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Étude initiale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Première analyse du projet à venir, note de cadrage</a:t>
              </a:r>
              <a:endParaRPr sz="1300">
                <a:solidFill>
                  <a:schemeClr val="dk2"/>
                </a:solidFill>
                <a:latin typeface="Montserrat Medium"/>
                <a:ea typeface="Montserrat Medium"/>
                <a:cs typeface="Montserrat Medium"/>
                <a:sym typeface="Montserrat Medium"/>
              </a:endParaRPr>
            </a:p>
          </p:txBody>
        </p:sp>
      </p:grpSp>
      <p:grpSp>
        <p:nvGrpSpPr>
          <p:cNvPr id="769" name="Google Shape;769;p68"/>
          <p:cNvGrpSpPr/>
          <p:nvPr/>
        </p:nvGrpSpPr>
        <p:grpSpPr>
          <a:xfrm>
            <a:off x="952050" y="2236738"/>
            <a:ext cx="7102800" cy="646500"/>
            <a:chOff x="952050" y="1627138"/>
            <a:chExt cx="7102800" cy="646500"/>
          </a:xfrm>
        </p:grpSpPr>
        <p:sp>
          <p:nvSpPr>
            <p:cNvPr id="770" name="Google Shape;770;p6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6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Constitution de l’équipe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Équipe projet interne (MOA), AMOA, fournisseur</a:t>
              </a:r>
              <a:endParaRPr sz="1300">
                <a:solidFill>
                  <a:schemeClr val="dk2"/>
                </a:solidFill>
                <a:latin typeface="Montserrat Medium"/>
                <a:ea typeface="Montserrat Medium"/>
                <a:cs typeface="Montserrat Medium"/>
                <a:sym typeface="Montserrat Medium"/>
              </a:endParaRPr>
            </a:p>
          </p:txBody>
        </p:sp>
      </p:grpSp>
      <p:grpSp>
        <p:nvGrpSpPr>
          <p:cNvPr id="772" name="Google Shape;772;p68"/>
          <p:cNvGrpSpPr/>
          <p:nvPr/>
        </p:nvGrpSpPr>
        <p:grpSpPr>
          <a:xfrm>
            <a:off x="952050" y="3532138"/>
            <a:ext cx="7102800" cy="646500"/>
            <a:chOff x="952050" y="1627138"/>
            <a:chExt cx="7102800" cy="646500"/>
          </a:xfrm>
        </p:grpSpPr>
        <p:sp>
          <p:nvSpPr>
            <p:cNvPr id="773" name="Google Shape;773;p6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6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fr" sz="1700">
                  <a:solidFill>
                    <a:schemeClr val="lt1"/>
                  </a:solidFill>
                  <a:latin typeface="Montserrat"/>
                  <a:ea typeface="Montserrat"/>
                  <a:cs typeface="Montserrat"/>
                  <a:sym typeface="Montserrat"/>
                </a:rPr>
                <a:t>?</a:t>
              </a:r>
              <a:r>
                <a:rPr lang="fr" sz="1500">
                  <a:solidFill>
                    <a:schemeClr val="dk2"/>
                  </a:solidFill>
                  <a:latin typeface="Montserrat Medium"/>
                  <a:ea typeface="Montserrat Medium"/>
                  <a:cs typeface="Montserrat Medium"/>
                  <a:sym typeface="Montserrat Medium"/>
                </a:rPr>
                <a:t>   Étape 2 : </a:t>
              </a:r>
              <a:r>
                <a:rPr b="1" lang="fr" sz="1500">
                  <a:solidFill>
                    <a:schemeClr val="dk2"/>
                  </a:solidFill>
                  <a:latin typeface="Montserrat"/>
                  <a:ea typeface="Montserrat"/>
                  <a:cs typeface="Montserrat"/>
                  <a:sym typeface="Montserrat"/>
                </a:rPr>
                <a:t>conception</a:t>
              </a:r>
              <a:r>
                <a:rPr lang="fr" sz="1500">
                  <a:solidFill>
                    <a:schemeClr val="dk2"/>
                  </a:solidFill>
                  <a:latin typeface="Montserrat Medium"/>
                  <a:ea typeface="Montserrat Medium"/>
                  <a:cs typeface="Montserrat Medium"/>
                  <a:sym typeface="Montserrat Medium"/>
                </a:rPr>
                <a:t> du projet</a:t>
              </a:r>
              <a:endParaRPr sz="1300">
                <a:solidFill>
                  <a:schemeClr val="dk2"/>
                </a:solidFill>
                <a:latin typeface="Montserrat Medium"/>
                <a:ea typeface="Montserrat Medium"/>
                <a:cs typeface="Montserrat Medium"/>
                <a:sym typeface="Montserrat Medium"/>
              </a:endParaRPr>
            </a:p>
          </p:txBody>
        </p:sp>
      </p:grpSp>
      <p:sp>
        <p:nvSpPr>
          <p:cNvPr id="775" name="Google Shape;775;p68"/>
          <p:cNvSpPr/>
          <p:nvPr/>
        </p:nvSpPr>
        <p:spPr>
          <a:xfrm>
            <a:off x="556225" y="3573500"/>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 name="Google Shape;776;p68"/>
          <p:cNvSpPr/>
          <p:nvPr/>
        </p:nvSpPr>
        <p:spPr>
          <a:xfrm>
            <a:off x="1289750" y="3608338"/>
            <a:ext cx="7102800" cy="5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80" name="Shape 780"/>
        <p:cNvGrpSpPr/>
        <p:nvPr/>
      </p:nvGrpSpPr>
      <p:grpSpPr>
        <a:xfrm>
          <a:off x="0" y="0"/>
          <a:ext cx="0" cy="0"/>
          <a:chOff x="0" y="0"/>
          <a:chExt cx="0" cy="0"/>
        </a:xfrm>
      </p:grpSpPr>
      <p:pic>
        <p:nvPicPr>
          <p:cNvPr id="781" name="Google Shape;781;p6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82" name="Google Shape;782;p6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6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85" name="Google Shape;785;p69"/>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Définition de toutes les informations nécessaires à la réalisation du projet. Le détail de la conception est très spécifique au domaine du projet !</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trouve plusieurs livrables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spécifications fonctionnelles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spécifications techniques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architecture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maquettage ou prototypage</a:t>
            </a:r>
            <a:endParaRPr sz="1500">
              <a:solidFill>
                <a:schemeClr val="dk2"/>
              </a:solidFill>
              <a:latin typeface="Montserrat Medium"/>
              <a:ea typeface="Montserrat Medium"/>
              <a:cs typeface="Montserrat Medium"/>
              <a:sym typeface="Montserrat Medium"/>
            </a:endParaRPr>
          </a:p>
        </p:txBody>
      </p:sp>
      <p:sp>
        <p:nvSpPr>
          <p:cNvPr id="786" name="Google Shape;786;p6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0" name="Shape 790"/>
        <p:cNvGrpSpPr/>
        <p:nvPr/>
      </p:nvGrpSpPr>
      <p:grpSpPr>
        <a:xfrm>
          <a:off x="0" y="0"/>
          <a:ext cx="0" cy="0"/>
          <a:chOff x="0" y="0"/>
          <a:chExt cx="0" cy="0"/>
        </a:xfrm>
      </p:grpSpPr>
      <p:pic>
        <p:nvPicPr>
          <p:cNvPr id="791" name="Google Shape;791;p7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792" name="Google Shape;792;p7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p7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795" name="Google Shape;795;p70"/>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trouve plusieurs livrables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spécifications fonctionnelles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description détaillée des fonctionnalités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cas d’usage / cas d’utilisation (use-cases)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scénarios utilisateurs (user stories)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croquis d’interfaces (wireframes)</a:t>
            </a:r>
            <a:endParaRPr sz="1500">
              <a:solidFill>
                <a:schemeClr val="dk2"/>
              </a:solidFill>
              <a:latin typeface="Montserrat Medium"/>
              <a:ea typeface="Montserrat Medium"/>
              <a:cs typeface="Montserrat Medium"/>
              <a:sym typeface="Montserrat Medium"/>
            </a:endParaRPr>
          </a:p>
        </p:txBody>
      </p:sp>
      <p:sp>
        <p:nvSpPr>
          <p:cNvPr id="796" name="Google Shape;796;p7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00" name="Shape 800"/>
        <p:cNvGrpSpPr/>
        <p:nvPr/>
      </p:nvGrpSpPr>
      <p:grpSpPr>
        <a:xfrm>
          <a:off x="0" y="0"/>
          <a:ext cx="0" cy="0"/>
          <a:chOff x="0" y="0"/>
          <a:chExt cx="0" cy="0"/>
        </a:xfrm>
      </p:grpSpPr>
      <p:pic>
        <p:nvPicPr>
          <p:cNvPr id="801" name="Google Shape;801;p7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02" name="Google Shape;802;p7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7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05" name="Google Shape;805;p71"/>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trouve plusieurs livrables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a:buChar char="●"/>
            </a:pPr>
            <a:r>
              <a:rPr b="1" lang="fr" sz="1500">
                <a:solidFill>
                  <a:schemeClr val="dk2"/>
                </a:solidFill>
                <a:latin typeface="Montserrat"/>
                <a:ea typeface="Montserrat"/>
                <a:cs typeface="Montserrat"/>
                <a:sym typeface="Montserrat"/>
              </a:rPr>
              <a:t>spécifications techniques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description des données</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exemple : produit, client, commande…</a:t>
            </a:r>
            <a:br>
              <a:rPr lang="fr" sz="1500">
                <a:solidFill>
                  <a:schemeClr val="dk2"/>
                </a:solidFill>
                <a:latin typeface="Montserrat Medium"/>
                <a:ea typeface="Montserrat Medium"/>
                <a:cs typeface="Montserrat Medium"/>
                <a:sym typeface="Montserrat Medium"/>
              </a:rPr>
            </a:b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architecture du logiciel</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exemple : utilisation de WordPress avec BDD MySQL</a:t>
            </a:r>
            <a:endParaRPr sz="1500">
              <a:solidFill>
                <a:schemeClr val="dk2"/>
              </a:solidFill>
              <a:latin typeface="Montserrat Medium"/>
              <a:ea typeface="Montserrat Medium"/>
              <a:cs typeface="Montserrat Medium"/>
              <a:sym typeface="Montserrat Medium"/>
            </a:endParaRPr>
          </a:p>
        </p:txBody>
      </p:sp>
      <p:sp>
        <p:nvSpPr>
          <p:cNvPr id="806" name="Google Shape;806;p7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4" name="Google Shape;104;p1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07" name="Google Shape;107;p18"/>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Projet</a:t>
            </a:r>
            <a:endParaRPr b="1" sz="3000">
              <a:solidFill>
                <a:schemeClr val="dk1"/>
              </a:solidFill>
            </a:endParaRPr>
          </a:p>
        </p:txBody>
      </p:sp>
      <p:sp>
        <p:nvSpPr>
          <p:cNvPr id="108" name="Google Shape;108;p18"/>
          <p:cNvSpPr txBox="1"/>
          <p:nvPr/>
        </p:nvSpPr>
        <p:spPr>
          <a:xfrm>
            <a:off x="755250" y="1585350"/>
            <a:ext cx="74964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fr" sz="1800" u="sng">
                <a:solidFill>
                  <a:schemeClr val="hlink"/>
                </a:solidFill>
                <a:latin typeface="Montserrat"/>
                <a:ea typeface="Montserrat"/>
                <a:cs typeface="Montserrat"/>
                <a:sym typeface="Montserrat"/>
                <a:hlinkClick r:id="rId4"/>
              </a:rPr>
              <a:t>PMI</a:t>
            </a:r>
            <a:endParaRPr b="1" sz="1800">
              <a:solidFill>
                <a:schemeClr val="dk2"/>
              </a:solidFill>
              <a:latin typeface="Montserrat"/>
              <a:ea typeface="Montserrat"/>
              <a:cs typeface="Montserrat"/>
              <a:sym typeface="Montserrat"/>
            </a:endParaRPr>
          </a:p>
          <a:p>
            <a:pPr indent="0" lvl="0" marL="0" rtl="0" algn="ctr">
              <a:lnSpc>
                <a:spcPct val="150000"/>
              </a:lnSpc>
              <a:spcBef>
                <a:spcPts val="0"/>
              </a:spcBef>
              <a:spcAft>
                <a:spcPts val="0"/>
              </a:spcAft>
              <a:buNone/>
            </a:pPr>
            <a:r>
              <a:rPr lang="fr" sz="1800">
                <a:solidFill>
                  <a:schemeClr val="dk2"/>
                </a:solidFill>
                <a:latin typeface="Montserrat Medium"/>
                <a:ea typeface="Montserrat Medium"/>
                <a:cs typeface="Montserrat Medium"/>
                <a:sym typeface="Montserrat Medium"/>
              </a:rPr>
              <a:t>Un projet est une « entreprise temporaire initiée dans le but de fournir un produit, un service ou un résultat unique ».</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0" name="Shape 810"/>
        <p:cNvGrpSpPr/>
        <p:nvPr/>
      </p:nvGrpSpPr>
      <p:grpSpPr>
        <a:xfrm>
          <a:off x="0" y="0"/>
          <a:ext cx="0" cy="0"/>
          <a:chOff x="0" y="0"/>
          <a:chExt cx="0" cy="0"/>
        </a:xfrm>
      </p:grpSpPr>
      <p:pic>
        <p:nvPicPr>
          <p:cNvPr id="811" name="Google Shape;811;p7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12" name="Google Shape;812;p7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7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15" name="Google Shape;815;p72"/>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trouve plusieurs livrables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a:buChar char="●"/>
            </a:pPr>
            <a:r>
              <a:rPr b="1" lang="fr" sz="1500">
                <a:solidFill>
                  <a:schemeClr val="dk2"/>
                </a:solidFill>
                <a:latin typeface="Montserrat"/>
                <a:ea typeface="Montserrat"/>
                <a:cs typeface="Montserrat"/>
                <a:sym typeface="Montserrat"/>
              </a:rPr>
              <a:t>architecture</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système d’exploitation du serveur</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exemple : serveur Ubuntu Server 22.04</a:t>
            </a:r>
            <a:br>
              <a:rPr lang="fr" sz="1500">
                <a:solidFill>
                  <a:schemeClr val="dk2"/>
                </a:solidFill>
                <a:latin typeface="Montserrat Medium"/>
                <a:ea typeface="Montserrat Medium"/>
                <a:cs typeface="Montserrat Medium"/>
                <a:sym typeface="Montserrat Medium"/>
              </a:rPr>
            </a:b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logiciel serveur Web</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exemple : serveur Web Apache 2.x</a:t>
            </a:r>
            <a:br>
              <a:rPr lang="fr" sz="1500">
                <a:solidFill>
                  <a:schemeClr val="dk2"/>
                </a:solidFill>
                <a:latin typeface="Montserrat Medium"/>
                <a:ea typeface="Montserrat Medium"/>
                <a:cs typeface="Montserrat Medium"/>
                <a:sym typeface="Montserrat Medium"/>
              </a:rPr>
            </a:b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
            </a:r>
            <a:endParaRPr sz="1500">
              <a:solidFill>
                <a:schemeClr val="dk2"/>
              </a:solidFill>
              <a:latin typeface="Montserrat Medium"/>
              <a:ea typeface="Montserrat Medium"/>
              <a:cs typeface="Montserrat Medium"/>
              <a:sym typeface="Montserrat Medium"/>
            </a:endParaRPr>
          </a:p>
        </p:txBody>
      </p:sp>
      <p:sp>
        <p:nvSpPr>
          <p:cNvPr id="816" name="Google Shape;816;p7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20" name="Shape 820"/>
        <p:cNvGrpSpPr/>
        <p:nvPr/>
      </p:nvGrpSpPr>
      <p:grpSpPr>
        <a:xfrm>
          <a:off x="0" y="0"/>
          <a:ext cx="0" cy="0"/>
          <a:chOff x="0" y="0"/>
          <a:chExt cx="0" cy="0"/>
        </a:xfrm>
      </p:grpSpPr>
      <p:pic>
        <p:nvPicPr>
          <p:cNvPr id="821" name="Google Shape;821;p7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22" name="Google Shape;822;p7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p7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25" name="Google Shape;825;p73"/>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trouve plusieurs livrables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b="1" lang="fr" sz="1500">
                <a:solidFill>
                  <a:schemeClr val="dk2"/>
                </a:solidFill>
                <a:latin typeface="Montserrat"/>
                <a:ea typeface="Montserrat"/>
                <a:cs typeface="Montserrat"/>
                <a:sym typeface="Montserrat"/>
              </a:rPr>
              <a:t>croquis d’interfaces</a:t>
            </a:r>
            <a:r>
              <a:rPr lang="fr" sz="1500">
                <a:solidFill>
                  <a:schemeClr val="dk2"/>
                </a:solidFill>
                <a:latin typeface="Montserrat Medium"/>
                <a:ea typeface="Montserrat Medium"/>
                <a:cs typeface="Montserrat Medium"/>
                <a:sym typeface="Montserrat Medium"/>
              </a:rPr>
              <a:t> (wireframes)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bien différencier zoning, wireframe, mokup, maquette et prototype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selon le projet, le chef de projet, le client… on aura plus ou moins d’étapes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4"/>
              </a:rPr>
              <a:t>lien vers article détaillé</a:t>
            </a:r>
            <a:endParaRPr sz="1500">
              <a:solidFill>
                <a:schemeClr val="dk2"/>
              </a:solidFill>
              <a:latin typeface="Montserrat Medium"/>
              <a:ea typeface="Montserrat Medium"/>
              <a:cs typeface="Montserrat Medium"/>
              <a:sym typeface="Montserrat Medium"/>
            </a:endParaRPr>
          </a:p>
        </p:txBody>
      </p:sp>
      <p:sp>
        <p:nvSpPr>
          <p:cNvPr id="826" name="Google Shape;826;p7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30" name="Shape 830"/>
        <p:cNvGrpSpPr/>
        <p:nvPr/>
      </p:nvGrpSpPr>
      <p:grpSpPr>
        <a:xfrm>
          <a:off x="0" y="0"/>
          <a:ext cx="0" cy="0"/>
          <a:chOff x="0" y="0"/>
          <a:chExt cx="0" cy="0"/>
        </a:xfrm>
      </p:grpSpPr>
      <p:pic>
        <p:nvPicPr>
          <p:cNvPr id="831" name="Google Shape;831;p7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32" name="Google Shape;832;p7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7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35" name="Google Shape;835;p74"/>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Zoning : schématisation grossière de la mise en page</a:t>
            </a:r>
            <a:endParaRPr sz="1500">
              <a:solidFill>
                <a:schemeClr val="dk2"/>
              </a:solidFill>
              <a:latin typeface="Montserrat Medium"/>
              <a:ea typeface="Montserrat Medium"/>
              <a:cs typeface="Montserrat Medium"/>
              <a:sym typeface="Montserrat Medium"/>
            </a:endParaRPr>
          </a:p>
        </p:txBody>
      </p:sp>
      <p:sp>
        <p:nvSpPr>
          <p:cNvPr id="836" name="Google Shape;836;p7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grpSp>
        <p:nvGrpSpPr>
          <p:cNvPr id="837" name="Google Shape;837;p74"/>
          <p:cNvGrpSpPr/>
          <p:nvPr/>
        </p:nvGrpSpPr>
        <p:grpSpPr>
          <a:xfrm>
            <a:off x="2965949" y="2038352"/>
            <a:ext cx="2878213" cy="2458823"/>
            <a:chOff x="2965949" y="2038352"/>
            <a:chExt cx="2878213" cy="2458823"/>
          </a:xfrm>
        </p:grpSpPr>
        <p:sp>
          <p:nvSpPr>
            <p:cNvPr id="838" name="Google Shape;838;p74"/>
            <p:cNvSpPr/>
            <p:nvPr/>
          </p:nvSpPr>
          <p:spPr>
            <a:xfrm>
              <a:off x="2965949" y="2039702"/>
              <a:ext cx="2877991" cy="2457333"/>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74"/>
            <p:cNvSpPr/>
            <p:nvPr/>
          </p:nvSpPr>
          <p:spPr>
            <a:xfrm>
              <a:off x="2966170" y="2038352"/>
              <a:ext cx="2877900" cy="15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Bandeau panier + compte + recherche</a:t>
              </a:r>
              <a:endParaRPr sz="800">
                <a:latin typeface="Montserrat"/>
                <a:ea typeface="Montserrat"/>
                <a:cs typeface="Montserrat"/>
                <a:sym typeface="Montserrat"/>
              </a:endParaRPr>
            </a:p>
          </p:txBody>
        </p:sp>
        <p:grpSp>
          <p:nvGrpSpPr>
            <p:cNvPr id="840" name="Google Shape;840;p74"/>
            <p:cNvGrpSpPr/>
            <p:nvPr/>
          </p:nvGrpSpPr>
          <p:grpSpPr>
            <a:xfrm>
              <a:off x="2966179" y="2249580"/>
              <a:ext cx="2877841" cy="153600"/>
              <a:chOff x="2966179" y="2235000"/>
              <a:chExt cx="2877841" cy="153600"/>
            </a:xfrm>
          </p:grpSpPr>
          <p:sp>
            <p:nvSpPr>
              <p:cNvPr id="841" name="Google Shape;841;p74"/>
              <p:cNvSpPr/>
              <p:nvPr/>
            </p:nvSpPr>
            <p:spPr>
              <a:xfrm>
                <a:off x="2966179" y="2235000"/>
                <a:ext cx="732300" cy="15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Titre</a:t>
                </a:r>
                <a:endParaRPr sz="800">
                  <a:latin typeface="Montserrat"/>
                  <a:ea typeface="Montserrat"/>
                  <a:cs typeface="Montserrat"/>
                  <a:sym typeface="Montserrat"/>
                </a:endParaRPr>
              </a:p>
            </p:txBody>
          </p:sp>
          <p:sp>
            <p:nvSpPr>
              <p:cNvPr id="842" name="Google Shape;842;p74"/>
              <p:cNvSpPr/>
              <p:nvPr/>
            </p:nvSpPr>
            <p:spPr>
              <a:xfrm>
                <a:off x="4432819" y="2235000"/>
                <a:ext cx="1411200" cy="15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Menu</a:t>
                </a:r>
                <a:endParaRPr sz="800">
                  <a:latin typeface="Montserrat"/>
                  <a:ea typeface="Montserrat"/>
                  <a:cs typeface="Montserrat"/>
                  <a:sym typeface="Montserrat"/>
                </a:endParaRPr>
              </a:p>
            </p:txBody>
          </p:sp>
        </p:grpSp>
        <p:sp>
          <p:nvSpPr>
            <p:cNvPr id="843" name="Google Shape;843;p74"/>
            <p:cNvSpPr/>
            <p:nvPr/>
          </p:nvSpPr>
          <p:spPr>
            <a:xfrm>
              <a:off x="2966132" y="2460703"/>
              <a:ext cx="2877900" cy="4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Image mise en avant produit</a:t>
              </a:r>
              <a:endParaRPr sz="800">
                <a:latin typeface="Montserrat"/>
                <a:ea typeface="Montserrat"/>
                <a:cs typeface="Montserrat"/>
                <a:sym typeface="Montserrat"/>
              </a:endParaRPr>
            </a:p>
          </p:txBody>
        </p:sp>
        <p:sp>
          <p:nvSpPr>
            <p:cNvPr id="844" name="Google Shape;844;p74"/>
            <p:cNvSpPr/>
            <p:nvPr/>
          </p:nvSpPr>
          <p:spPr>
            <a:xfrm>
              <a:off x="2965949" y="2993427"/>
              <a:ext cx="2877900" cy="22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Texte accroche</a:t>
              </a:r>
              <a:endParaRPr sz="800">
                <a:latin typeface="Montserrat"/>
                <a:ea typeface="Montserrat"/>
                <a:cs typeface="Montserrat"/>
                <a:sym typeface="Montserrat"/>
              </a:endParaRPr>
            </a:p>
          </p:txBody>
        </p:sp>
        <p:grpSp>
          <p:nvGrpSpPr>
            <p:cNvPr id="845" name="Google Shape;845;p74"/>
            <p:cNvGrpSpPr/>
            <p:nvPr/>
          </p:nvGrpSpPr>
          <p:grpSpPr>
            <a:xfrm>
              <a:off x="2966270" y="3279551"/>
              <a:ext cx="2877892" cy="591300"/>
              <a:chOff x="2966270" y="3269508"/>
              <a:chExt cx="2877892" cy="591300"/>
            </a:xfrm>
          </p:grpSpPr>
          <p:sp>
            <p:nvSpPr>
              <p:cNvPr id="846" name="Google Shape;846;p74"/>
              <p:cNvSpPr/>
              <p:nvPr/>
            </p:nvSpPr>
            <p:spPr>
              <a:xfrm>
                <a:off x="2966270" y="3269508"/>
                <a:ext cx="830400" cy="5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Fiche produit</a:t>
                </a:r>
                <a:endParaRPr sz="800">
                  <a:latin typeface="Montserrat"/>
                  <a:ea typeface="Montserrat"/>
                  <a:cs typeface="Montserrat"/>
                  <a:sym typeface="Montserrat"/>
                </a:endParaRPr>
              </a:p>
            </p:txBody>
          </p:sp>
          <p:sp>
            <p:nvSpPr>
              <p:cNvPr id="847" name="Google Shape;847;p74"/>
              <p:cNvSpPr/>
              <p:nvPr/>
            </p:nvSpPr>
            <p:spPr>
              <a:xfrm>
                <a:off x="5013762" y="3269508"/>
                <a:ext cx="830400" cy="5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Fiche produit</a:t>
                </a:r>
                <a:endParaRPr sz="800">
                  <a:latin typeface="Montserrat"/>
                  <a:ea typeface="Montserrat"/>
                  <a:cs typeface="Montserrat"/>
                  <a:sym typeface="Montserrat"/>
                </a:endParaRPr>
              </a:p>
            </p:txBody>
          </p:sp>
          <p:sp>
            <p:nvSpPr>
              <p:cNvPr id="848" name="Google Shape;848;p74"/>
              <p:cNvSpPr/>
              <p:nvPr/>
            </p:nvSpPr>
            <p:spPr>
              <a:xfrm>
                <a:off x="3990016" y="3269508"/>
                <a:ext cx="830400" cy="5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Fiche produit</a:t>
                </a:r>
                <a:endParaRPr sz="800">
                  <a:latin typeface="Montserrat"/>
                  <a:ea typeface="Montserrat"/>
                  <a:cs typeface="Montserrat"/>
                  <a:sym typeface="Montserrat"/>
                </a:endParaRPr>
              </a:p>
            </p:txBody>
          </p:sp>
        </p:grpSp>
        <p:sp>
          <p:nvSpPr>
            <p:cNvPr id="849" name="Google Shape;849;p74"/>
            <p:cNvSpPr/>
            <p:nvPr/>
          </p:nvSpPr>
          <p:spPr>
            <a:xfrm>
              <a:off x="2966170" y="3928375"/>
              <a:ext cx="2877900" cy="56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Montserrat"/>
                  <a:ea typeface="Montserrat"/>
                  <a:cs typeface="Montserrat"/>
                  <a:sym typeface="Montserrat"/>
                </a:rPr>
                <a:t>Pied de page</a:t>
              </a:r>
              <a:endParaRPr sz="800">
                <a:latin typeface="Montserrat"/>
                <a:ea typeface="Montserrat"/>
                <a:cs typeface="Montserrat"/>
                <a:sym typeface="Montserrat"/>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3" name="Shape 853"/>
        <p:cNvGrpSpPr/>
        <p:nvPr/>
      </p:nvGrpSpPr>
      <p:grpSpPr>
        <a:xfrm>
          <a:off x="0" y="0"/>
          <a:ext cx="0" cy="0"/>
          <a:chOff x="0" y="0"/>
          <a:chExt cx="0" cy="0"/>
        </a:xfrm>
      </p:grpSpPr>
      <p:pic>
        <p:nvPicPr>
          <p:cNvPr id="854" name="Google Shape;854;p7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55" name="Google Shape;855;p7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7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58" name="Google Shape;858;p75"/>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Wireframe : modèle en fil de fer / croquis de la page</a:t>
            </a:r>
            <a:endParaRPr sz="1500">
              <a:solidFill>
                <a:schemeClr val="dk2"/>
              </a:solidFill>
              <a:latin typeface="Montserrat Medium"/>
              <a:ea typeface="Montserrat Medium"/>
              <a:cs typeface="Montserrat Medium"/>
              <a:sym typeface="Montserrat Medium"/>
            </a:endParaRPr>
          </a:p>
        </p:txBody>
      </p:sp>
      <p:sp>
        <p:nvSpPr>
          <p:cNvPr id="859" name="Google Shape;859;p7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pic>
        <p:nvPicPr>
          <p:cNvPr id="860" name="Google Shape;860;p75"/>
          <p:cNvPicPr preferRelativeResize="0"/>
          <p:nvPr/>
        </p:nvPicPr>
        <p:blipFill>
          <a:blip r:embed="rId4">
            <a:alphaModFix/>
          </a:blip>
          <a:stretch>
            <a:fillRect/>
          </a:stretch>
        </p:blipFill>
        <p:spPr>
          <a:xfrm>
            <a:off x="2245801" y="2064900"/>
            <a:ext cx="4318497" cy="2403825"/>
          </a:xfrm>
          <a:prstGeom prst="rect">
            <a:avLst/>
          </a:prstGeom>
          <a:solidFill>
            <a:schemeClr val="lt1"/>
          </a:solid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4" name="Shape 864"/>
        <p:cNvGrpSpPr/>
        <p:nvPr/>
      </p:nvGrpSpPr>
      <p:grpSpPr>
        <a:xfrm>
          <a:off x="0" y="0"/>
          <a:ext cx="0" cy="0"/>
          <a:chOff x="0" y="0"/>
          <a:chExt cx="0" cy="0"/>
        </a:xfrm>
      </p:grpSpPr>
      <p:pic>
        <p:nvPicPr>
          <p:cNvPr id="865" name="Google Shape;865;p7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66" name="Google Shape;866;p7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8" name="Google Shape;868;p7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69" name="Google Shape;869;p76"/>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Mokup</a:t>
            </a:r>
            <a:r>
              <a:rPr lang="fr" sz="1500">
                <a:solidFill>
                  <a:schemeClr val="dk2"/>
                </a:solidFill>
                <a:latin typeface="Montserrat Medium"/>
                <a:ea typeface="Montserrat Medium"/>
                <a:cs typeface="Montserrat Medium"/>
                <a:sym typeface="Montserrat Medium"/>
              </a:rPr>
              <a:t> : représentation des pages HTML dynamiques et navigables. Permet de tester les concepts, l’utilisabilité sans avoir tous les éléments graphiques.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Maquette : réalisation graphique réaliste des interfaces.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Prototype : maquette dynamique et interactive.</a:t>
            </a:r>
            <a:endParaRPr sz="1500">
              <a:solidFill>
                <a:schemeClr val="dk2"/>
              </a:solidFill>
              <a:latin typeface="Montserrat Medium"/>
              <a:ea typeface="Montserrat Medium"/>
              <a:cs typeface="Montserrat Medium"/>
              <a:sym typeface="Montserrat Medium"/>
            </a:endParaRPr>
          </a:p>
        </p:txBody>
      </p:sp>
      <p:sp>
        <p:nvSpPr>
          <p:cNvPr id="870" name="Google Shape;870;p76"/>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4" name="Shape 874"/>
        <p:cNvGrpSpPr/>
        <p:nvPr/>
      </p:nvGrpSpPr>
      <p:grpSpPr>
        <a:xfrm>
          <a:off x="0" y="0"/>
          <a:ext cx="0" cy="0"/>
          <a:chOff x="0" y="0"/>
          <a:chExt cx="0" cy="0"/>
        </a:xfrm>
      </p:grpSpPr>
      <p:pic>
        <p:nvPicPr>
          <p:cNvPr id="875" name="Google Shape;875;p7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76" name="Google Shape;876;p7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p7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79" name="Google Shape;879;p77"/>
          <p:cNvSpPr txBox="1"/>
          <p:nvPr/>
        </p:nvSpPr>
        <p:spPr>
          <a:xfrm>
            <a:off x="952050" y="1621725"/>
            <a:ext cx="47865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Wireframe / Maquette</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wireframe montre la disposition des éléments.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La maquette représente la page Web avec l’ensemble des éléments graphiques.</a:t>
            </a:r>
            <a:endParaRPr sz="1500">
              <a:solidFill>
                <a:schemeClr val="dk2"/>
              </a:solidFill>
              <a:latin typeface="Montserrat Medium"/>
              <a:ea typeface="Montserrat Medium"/>
              <a:cs typeface="Montserrat Medium"/>
              <a:sym typeface="Montserrat Medium"/>
            </a:endParaRPr>
          </a:p>
        </p:txBody>
      </p:sp>
      <p:sp>
        <p:nvSpPr>
          <p:cNvPr id="880" name="Google Shape;880;p77"/>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pic>
        <p:nvPicPr>
          <p:cNvPr id="881" name="Google Shape;881;p77"/>
          <p:cNvPicPr preferRelativeResize="0"/>
          <p:nvPr/>
        </p:nvPicPr>
        <p:blipFill>
          <a:blip r:embed="rId4">
            <a:alphaModFix/>
          </a:blip>
          <a:stretch>
            <a:fillRect/>
          </a:stretch>
        </p:blipFill>
        <p:spPr>
          <a:xfrm>
            <a:off x="5791000" y="1546500"/>
            <a:ext cx="2263850" cy="2813400"/>
          </a:xfrm>
          <a:prstGeom prst="rect">
            <a:avLst/>
          </a:prstGeom>
          <a:solidFill>
            <a:schemeClr val="lt1"/>
          </a:solid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5" name="Shape 885"/>
        <p:cNvGrpSpPr/>
        <p:nvPr/>
      </p:nvGrpSpPr>
      <p:grpSpPr>
        <a:xfrm>
          <a:off x="0" y="0"/>
          <a:ext cx="0" cy="0"/>
          <a:chOff x="0" y="0"/>
          <a:chExt cx="0" cy="0"/>
        </a:xfrm>
      </p:grpSpPr>
      <p:pic>
        <p:nvPicPr>
          <p:cNvPr id="886" name="Google Shape;886;p7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87" name="Google Shape;887;p7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7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890" name="Google Shape;890;p78"/>
          <p:cNvSpPr txBox="1"/>
          <p:nvPr/>
        </p:nvSpPr>
        <p:spPr>
          <a:xfrm>
            <a:off x="952050" y="1621725"/>
            <a:ext cx="3440400" cy="248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Le mokup est une première démonstration de l’utilisation d’un site Web ou d’une application.</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Le prototype est une version plus avancée qui reprend le design complet et des interactions abouties.</a:t>
            </a:r>
            <a:endParaRPr sz="1500">
              <a:solidFill>
                <a:schemeClr val="dk2"/>
              </a:solidFill>
              <a:latin typeface="Montserrat Medium"/>
              <a:ea typeface="Montserrat Medium"/>
              <a:cs typeface="Montserrat Medium"/>
              <a:sym typeface="Montserrat Medium"/>
            </a:endParaRPr>
          </a:p>
        </p:txBody>
      </p:sp>
      <p:sp>
        <p:nvSpPr>
          <p:cNvPr id="891" name="Google Shape;891;p78"/>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pic>
        <p:nvPicPr>
          <p:cNvPr id="892" name="Google Shape;892;p78"/>
          <p:cNvPicPr preferRelativeResize="0"/>
          <p:nvPr/>
        </p:nvPicPr>
        <p:blipFill>
          <a:blip r:embed="rId4">
            <a:alphaModFix/>
          </a:blip>
          <a:stretch>
            <a:fillRect/>
          </a:stretch>
        </p:blipFill>
        <p:spPr>
          <a:xfrm>
            <a:off x="4334243" y="1540425"/>
            <a:ext cx="3954915" cy="2214750"/>
          </a:xfrm>
          <a:prstGeom prst="rect">
            <a:avLst/>
          </a:prstGeom>
          <a:solidFill>
            <a:schemeClr val="lt1"/>
          </a:solid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6" name="Shape 896"/>
        <p:cNvGrpSpPr/>
        <p:nvPr/>
      </p:nvGrpSpPr>
      <p:grpSpPr>
        <a:xfrm>
          <a:off x="0" y="0"/>
          <a:ext cx="0" cy="0"/>
          <a:chOff x="0" y="0"/>
          <a:chExt cx="0" cy="0"/>
        </a:xfrm>
      </p:grpSpPr>
      <p:pic>
        <p:nvPicPr>
          <p:cNvPr id="897" name="Google Shape;897;p7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898" name="Google Shape;898;p7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7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01" name="Google Shape;901;p79"/>
          <p:cNvSpPr txBox="1"/>
          <p:nvPr/>
        </p:nvSpPr>
        <p:spPr>
          <a:xfrm>
            <a:off x="952050" y="1621725"/>
            <a:ext cx="7102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Spécifications fonctionnelles UI / UX</a:t>
            </a:r>
            <a:endParaRPr sz="1500">
              <a:solidFill>
                <a:schemeClr val="dk2"/>
              </a:solidFill>
              <a:latin typeface="Montserrat Medium"/>
              <a:ea typeface="Montserrat Medium"/>
              <a:cs typeface="Montserrat Medium"/>
              <a:sym typeface="Montserrat Medium"/>
            </a:endParaRPr>
          </a:p>
        </p:txBody>
      </p:sp>
      <p:sp>
        <p:nvSpPr>
          <p:cNvPr id="902" name="Google Shape;902;p7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
        <p:nvSpPr>
          <p:cNvPr id="903" name="Google Shape;903;p79"/>
          <p:cNvSpPr txBox="1"/>
          <p:nvPr/>
        </p:nvSpPr>
        <p:spPr>
          <a:xfrm>
            <a:off x="952050" y="2063050"/>
            <a:ext cx="3059700" cy="17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User Interface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identité visuelle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couleurs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design graphique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charte éditoriales</a:t>
            </a:r>
            <a:endParaRPr sz="1500">
              <a:solidFill>
                <a:schemeClr val="dk2"/>
              </a:solidFill>
              <a:latin typeface="Montserrat Medium"/>
              <a:ea typeface="Montserrat Medium"/>
              <a:cs typeface="Montserrat Medium"/>
              <a:sym typeface="Montserrat Medium"/>
            </a:endParaRPr>
          </a:p>
        </p:txBody>
      </p:sp>
      <p:sp>
        <p:nvSpPr>
          <p:cNvPr id="904" name="Google Shape;904;p79"/>
          <p:cNvSpPr txBox="1"/>
          <p:nvPr/>
        </p:nvSpPr>
        <p:spPr>
          <a:xfrm>
            <a:off x="4620800" y="2063050"/>
            <a:ext cx="3434100" cy="17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User eXperience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scénarios utilisateurs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interactions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architecture de l’information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accessibilité</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ergonomie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intuitivité</a:t>
            </a:r>
            <a:endParaRPr sz="15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08" name="Shape 908"/>
        <p:cNvGrpSpPr/>
        <p:nvPr/>
      </p:nvGrpSpPr>
      <p:grpSpPr>
        <a:xfrm>
          <a:off x="0" y="0"/>
          <a:ext cx="0" cy="0"/>
          <a:chOff x="0" y="0"/>
          <a:chExt cx="0" cy="0"/>
        </a:xfrm>
      </p:grpSpPr>
      <p:pic>
        <p:nvPicPr>
          <p:cNvPr id="909" name="Google Shape;909;p8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10" name="Google Shape;910;p8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8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13" name="Google Shape;913;p80"/>
          <p:cNvSpPr txBox="1"/>
          <p:nvPr/>
        </p:nvSpPr>
        <p:spPr>
          <a:xfrm>
            <a:off x="952050" y="1621725"/>
            <a:ext cx="7102800" cy="254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Spécifications fonctionnelles UI / UX</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Attention aux dark patterns !</a:t>
            </a:r>
            <a:br>
              <a:rPr lang="fr" sz="1500">
                <a:solidFill>
                  <a:schemeClr val="dk2"/>
                </a:solidFill>
                <a:latin typeface="Montserrat Medium"/>
                <a:ea typeface="Montserrat Medium"/>
                <a:cs typeface="Montserrat Medium"/>
                <a:sym typeface="Montserrat Medium"/>
              </a:rPr>
            </a:br>
            <a:r>
              <a:rPr lang="fr" sz="1500">
                <a:solidFill>
                  <a:schemeClr val="dk2"/>
                </a:solidFill>
                <a:latin typeface="Montserrat Medium"/>
                <a:ea typeface="Montserrat Medium"/>
                <a:cs typeface="Montserrat Medium"/>
                <a:sym typeface="Montserrat Medium"/>
              </a:rPr>
              <a:t>Ce sont des astuces utilisées dans les sites web et les applications pour piéger les utilisateurs.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4"/>
              </a:rPr>
              <a:t>Dark pattern sur Wikipédia</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u="sng">
                <a:solidFill>
                  <a:schemeClr val="hlink"/>
                </a:solidFill>
                <a:latin typeface="Montserrat Medium"/>
                <a:ea typeface="Montserrat Medium"/>
                <a:cs typeface="Montserrat Medium"/>
                <a:sym typeface="Montserrat Medium"/>
                <a:hlinkClick r:id="rId5"/>
              </a:rPr>
              <a:t>Dark pattern sur Novaway</a:t>
            </a:r>
            <a:endParaRPr sz="1500">
              <a:solidFill>
                <a:schemeClr val="dk2"/>
              </a:solidFill>
              <a:latin typeface="Montserrat Medium"/>
              <a:ea typeface="Montserrat Medium"/>
              <a:cs typeface="Montserrat Medium"/>
              <a:sym typeface="Montserrat Medium"/>
            </a:endParaRPr>
          </a:p>
        </p:txBody>
      </p:sp>
      <p:sp>
        <p:nvSpPr>
          <p:cNvPr id="914" name="Google Shape;914;p8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Conception du projet </a:t>
            </a:r>
            <a:r>
              <a:rPr b="1" lang="fr" sz="2600">
                <a:solidFill>
                  <a:schemeClr val="dk1"/>
                </a:solidFill>
              </a:rPr>
              <a:t>🧠</a:t>
            </a:r>
            <a:endParaRPr b="1" sz="26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8" name="Shape 918"/>
        <p:cNvGrpSpPr/>
        <p:nvPr/>
      </p:nvGrpSpPr>
      <p:grpSpPr>
        <a:xfrm>
          <a:off x="0" y="0"/>
          <a:ext cx="0" cy="0"/>
          <a:chOff x="0" y="0"/>
          <a:chExt cx="0" cy="0"/>
        </a:xfrm>
      </p:grpSpPr>
      <p:pic>
        <p:nvPicPr>
          <p:cNvPr id="919" name="Google Shape;919;p8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20" name="Google Shape;920;p8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2" name="Google Shape;922;p8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cxnSp>
        <p:nvCxnSpPr>
          <p:cNvPr id="923" name="Google Shape;923;p81"/>
          <p:cNvCxnSpPr/>
          <p:nvPr/>
        </p:nvCxnSpPr>
        <p:spPr>
          <a:xfrm>
            <a:off x="1112415" y="1578225"/>
            <a:ext cx="0" cy="2739300"/>
          </a:xfrm>
          <a:prstGeom prst="straightConnector1">
            <a:avLst/>
          </a:prstGeom>
          <a:noFill/>
          <a:ln cap="flat" cmpd="sng" w="28575">
            <a:solidFill>
              <a:schemeClr val="dk2"/>
            </a:solidFill>
            <a:prstDash val="solid"/>
            <a:round/>
            <a:headEnd len="med" w="med" type="none"/>
            <a:tailEnd len="med" w="med" type="none"/>
          </a:ln>
        </p:spPr>
      </p:cxnSp>
      <p:grpSp>
        <p:nvGrpSpPr>
          <p:cNvPr id="924" name="Google Shape;924;p81"/>
          <p:cNvGrpSpPr/>
          <p:nvPr/>
        </p:nvGrpSpPr>
        <p:grpSpPr>
          <a:xfrm>
            <a:off x="952050" y="2922538"/>
            <a:ext cx="7102800" cy="646500"/>
            <a:chOff x="952050" y="1627138"/>
            <a:chExt cx="7102800" cy="646500"/>
          </a:xfrm>
        </p:grpSpPr>
        <p:sp>
          <p:nvSpPr>
            <p:cNvPr id="925" name="Google Shape;925;p81"/>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81"/>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2 : </a:t>
              </a:r>
              <a:r>
                <a:rPr b="1" lang="fr" sz="1500">
                  <a:solidFill>
                    <a:schemeClr val="dk2"/>
                  </a:solidFill>
                  <a:latin typeface="Montserrat"/>
                  <a:ea typeface="Montserrat"/>
                  <a:cs typeface="Montserrat"/>
                  <a:sym typeface="Montserrat"/>
                </a:rPr>
                <a:t>conception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spécifications fonctionnelles et techniques, architecture, maquettage</a:t>
              </a:r>
              <a:endParaRPr sz="1100">
                <a:solidFill>
                  <a:schemeClr val="dk2"/>
                </a:solidFill>
                <a:latin typeface="Montserrat Medium"/>
                <a:ea typeface="Montserrat Medium"/>
                <a:cs typeface="Montserrat Medium"/>
                <a:sym typeface="Montserrat Medium"/>
              </a:endParaRPr>
            </a:p>
          </p:txBody>
        </p:sp>
      </p:grpSp>
      <p:sp>
        <p:nvSpPr>
          <p:cNvPr id="927" name="Google Shape;927;p8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Point d’étape</a:t>
            </a:r>
            <a:endParaRPr b="1" sz="3000">
              <a:solidFill>
                <a:schemeClr val="dk1"/>
              </a:solidFill>
            </a:endParaRPr>
          </a:p>
        </p:txBody>
      </p:sp>
      <p:grpSp>
        <p:nvGrpSpPr>
          <p:cNvPr id="928" name="Google Shape;928;p81"/>
          <p:cNvGrpSpPr/>
          <p:nvPr/>
        </p:nvGrpSpPr>
        <p:grpSpPr>
          <a:xfrm>
            <a:off x="952050" y="1627138"/>
            <a:ext cx="7102800" cy="646500"/>
            <a:chOff x="952050" y="1627138"/>
            <a:chExt cx="7102800" cy="646500"/>
          </a:xfrm>
        </p:grpSpPr>
        <p:sp>
          <p:nvSpPr>
            <p:cNvPr id="929" name="Google Shape;929;p81"/>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0" name="Google Shape;930;p81"/>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Constitution de l’équipe</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Équipe projet interne (MOA), AMOA, fournisseur</a:t>
              </a:r>
              <a:endParaRPr sz="1300">
                <a:solidFill>
                  <a:schemeClr val="dk2"/>
                </a:solidFill>
                <a:latin typeface="Montserrat Medium"/>
                <a:ea typeface="Montserrat Medium"/>
                <a:cs typeface="Montserrat Medium"/>
                <a:sym typeface="Montserrat Medium"/>
              </a:endParaRPr>
            </a:p>
          </p:txBody>
        </p:sp>
      </p:grpSp>
      <p:grpSp>
        <p:nvGrpSpPr>
          <p:cNvPr id="931" name="Google Shape;931;p81"/>
          <p:cNvGrpSpPr/>
          <p:nvPr/>
        </p:nvGrpSpPr>
        <p:grpSpPr>
          <a:xfrm>
            <a:off x="952050" y="2236738"/>
            <a:ext cx="7102800" cy="646500"/>
            <a:chOff x="952050" y="1627138"/>
            <a:chExt cx="7102800" cy="646500"/>
          </a:xfrm>
        </p:grpSpPr>
        <p:sp>
          <p:nvSpPr>
            <p:cNvPr id="932" name="Google Shape;932;p81"/>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81"/>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1 : </a:t>
              </a:r>
              <a:r>
                <a:rPr b="1" lang="fr" sz="1500">
                  <a:solidFill>
                    <a:schemeClr val="dk2"/>
                  </a:solidFill>
                  <a:latin typeface="Montserrat"/>
                  <a:ea typeface="Montserrat"/>
                  <a:cs typeface="Montserrat"/>
                  <a:sym typeface="Montserrat"/>
                </a:rPr>
                <a:t>définition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objectifs, reformulation du besoin, planification, budget, cahier des charges</a:t>
              </a:r>
              <a:endParaRPr sz="1300">
                <a:solidFill>
                  <a:schemeClr val="dk2"/>
                </a:solidFill>
                <a:latin typeface="Montserrat Medium"/>
                <a:ea typeface="Montserrat Medium"/>
                <a:cs typeface="Montserrat Medium"/>
                <a:sym typeface="Montserrat Medium"/>
              </a:endParaRPr>
            </a:p>
          </p:txBody>
        </p:sp>
      </p:grpSp>
      <p:grpSp>
        <p:nvGrpSpPr>
          <p:cNvPr id="934" name="Google Shape;934;p81"/>
          <p:cNvGrpSpPr/>
          <p:nvPr/>
        </p:nvGrpSpPr>
        <p:grpSpPr>
          <a:xfrm>
            <a:off x="952050" y="3532138"/>
            <a:ext cx="7102800" cy="646500"/>
            <a:chOff x="952050" y="1627138"/>
            <a:chExt cx="7102800" cy="646500"/>
          </a:xfrm>
        </p:grpSpPr>
        <p:sp>
          <p:nvSpPr>
            <p:cNvPr id="935" name="Google Shape;935;p81"/>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81"/>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fr" sz="1700">
                  <a:solidFill>
                    <a:schemeClr val="lt1"/>
                  </a:solidFill>
                  <a:latin typeface="Montserrat"/>
                  <a:ea typeface="Montserrat"/>
                  <a:cs typeface="Montserrat"/>
                  <a:sym typeface="Montserrat"/>
                </a:rPr>
                <a:t>?</a:t>
              </a:r>
              <a:r>
                <a:rPr lang="fr" sz="1500">
                  <a:solidFill>
                    <a:schemeClr val="dk2"/>
                  </a:solidFill>
                  <a:latin typeface="Montserrat Medium"/>
                  <a:ea typeface="Montserrat Medium"/>
                  <a:cs typeface="Montserrat Medium"/>
                  <a:sym typeface="Montserrat Medium"/>
                </a:rPr>
                <a:t>   Étape 3 : </a:t>
              </a:r>
              <a:r>
                <a:rPr b="1" lang="fr" sz="1500">
                  <a:solidFill>
                    <a:schemeClr val="dk2"/>
                  </a:solidFill>
                  <a:latin typeface="Montserrat"/>
                  <a:ea typeface="Montserrat"/>
                  <a:cs typeface="Montserrat"/>
                  <a:sym typeface="Montserrat"/>
                </a:rPr>
                <a:t>réalisation</a:t>
              </a:r>
              <a:r>
                <a:rPr lang="fr" sz="1500">
                  <a:solidFill>
                    <a:schemeClr val="dk2"/>
                  </a:solidFill>
                  <a:latin typeface="Montserrat Medium"/>
                  <a:ea typeface="Montserrat Medium"/>
                  <a:cs typeface="Montserrat Medium"/>
                  <a:sym typeface="Montserrat Medium"/>
                </a:rPr>
                <a:t> du projet</a:t>
              </a:r>
              <a:endParaRPr sz="1300">
                <a:solidFill>
                  <a:schemeClr val="dk2"/>
                </a:solidFill>
                <a:latin typeface="Montserrat Medium"/>
                <a:ea typeface="Montserrat Medium"/>
                <a:cs typeface="Montserrat Medium"/>
                <a:sym typeface="Montserrat Medium"/>
              </a:endParaRPr>
            </a:p>
          </p:txBody>
        </p:sp>
      </p:grpSp>
      <p:sp>
        <p:nvSpPr>
          <p:cNvPr id="937" name="Google Shape;937;p81"/>
          <p:cNvSpPr/>
          <p:nvPr/>
        </p:nvSpPr>
        <p:spPr>
          <a:xfrm>
            <a:off x="711300" y="3573488"/>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8" name="Google Shape;938;p81"/>
          <p:cNvSpPr/>
          <p:nvPr/>
        </p:nvSpPr>
        <p:spPr>
          <a:xfrm>
            <a:off x="1282100" y="3573488"/>
            <a:ext cx="7102800" cy="5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14" name="Google Shape;114;p1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17" name="Google Shape;117;p19"/>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Projet</a:t>
            </a:r>
            <a:endParaRPr b="1" sz="3000">
              <a:solidFill>
                <a:schemeClr val="dk1"/>
              </a:solidFill>
            </a:endParaRPr>
          </a:p>
        </p:txBody>
      </p:sp>
      <p:sp>
        <p:nvSpPr>
          <p:cNvPr id="118" name="Google Shape;118;p19"/>
          <p:cNvSpPr txBox="1"/>
          <p:nvPr/>
        </p:nvSpPr>
        <p:spPr>
          <a:xfrm>
            <a:off x="755250" y="1585350"/>
            <a:ext cx="7496400" cy="1708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fr" sz="1800" u="sng">
                <a:solidFill>
                  <a:schemeClr val="hlink"/>
                </a:solidFill>
                <a:latin typeface="Montserrat"/>
                <a:ea typeface="Montserrat"/>
                <a:cs typeface="Montserrat"/>
                <a:sym typeface="Montserrat"/>
                <a:hlinkClick r:id="rId4"/>
              </a:rPr>
              <a:t>PRINCE2</a:t>
            </a:r>
            <a:endParaRPr b="1" sz="1800">
              <a:solidFill>
                <a:schemeClr val="dk2"/>
              </a:solidFill>
              <a:latin typeface="Montserrat"/>
              <a:ea typeface="Montserrat"/>
              <a:cs typeface="Montserrat"/>
              <a:sym typeface="Montserrat"/>
            </a:endParaRPr>
          </a:p>
          <a:p>
            <a:pPr indent="0" lvl="0" marL="0" rtl="0" algn="ctr">
              <a:lnSpc>
                <a:spcPct val="150000"/>
              </a:lnSpc>
              <a:spcBef>
                <a:spcPts val="0"/>
              </a:spcBef>
              <a:spcAft>
                <a:spcPts val="0"/>
              </a:spcAft>
              <a:buNone/>
            </a:pPr>
            <a:r>
              <a:rPr lang="fr" sz="1800">
                <a:solidFill>
                  <a:schemeClr val="dk2"/>
                </a:solidFill>
                <a:latin typeface="Montserrat Medium"/>
                <a:ea typeface="Montserrat Medium"/>
                <a:cs typeface="Montserrat Medium"/>
                <a:sym typeface="Montserrat Medium"/>
              </a:rPr>
              <a:t>Un projet est « une organisation temporaire, créée en vue de livrer un ou plusieurs produits du projet conformément à un cas d’affaire convenu ».</a:t>
            </a:r>
            <a:endParaRPr sz="18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2" name="Shape 942"/>
        <p:cNvGrpSpPr/>
        <p:nvPr/>
      </p:nvGrpSpPr>
      <p:grpSpPr>
        <a:xfrm>
          <a:off x="0" y="0"/>
          <a:ext cx="0" cy="0"/>
          <a:chOff x="0" y="0"/>
          <a:chExt cx="0" cy="0"/>
        </a:xfrm>
      </p:grpSpPr>
      <p:pic>
        <p:nvPicPr>
          <p:cNvPr id="943" name="Google Shape;943;p8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44" name="Google Shape;944;p8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6" name="Google Shape;946;p8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47" name="Google Shape;947;p82"/>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réalise le produit. Cette phase dépend du secteur d’activité.</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production du code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documentation du code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documentation du produit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écriture des tests de code (tests unitaires)</a:t>
            </a:r>
            <a:endParaRPr sz="1500">
              <a:solidFill>
                <a:schemeClr val="dk2"/>
              </a:solidFill>
              <a:latin typeface="Montserrat Medium"/>
              <a:ea typeface="Montserrat Medium"/>
              <a:cs typeface="Montserrat Medium"/>
              <a:sym typeface="Montserrat Medium"/>
            </a:endParaRPr>
          </a:p>
        </p:txBody>
      </p:sp>
      <p:sp>
        <p:nvSpPr>
          <p:cNvPr id="948" name="Google Shape;948;p8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Réalisation du projet </a:t>
            </a:r>
            <a:r>
              <a:rPr b="1" lang="fr" sz="2600">
                <a:solidFill>
                  <a:schemeClr val="dk1"/>
                </a:solidFill>
              </a:rPr>
              <a:t>🔨</a:t>
            </a:r>
            <a:endParaRPr b="1" sz="26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52" name="Shape 952"/>
        <p:cNvGrpSpPr/>
        <p:nvPr/>
      </p:nvGrpSpPr>
      <p:grpSpPr>
        <a:xfrm>
          <a:off x="0" y="0"/>
          <a:ext cx="0" cy="0"/>
          <a:chOff x="0" y="0"/>
          <a:chExt cx="0" cy="0"/>
        </a:xfrm>
      </p:grpSpPr>
      <p:pic>
        <p:nvPicPr>
          <p:cNvPr id="953" name="Google Shape;953;p8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54" name="Google Shape;954;p8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8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57" name="Google Shape;957;p83"/>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production du code : </a:t>
            </a:r>
            <a:r>
              <a:rPr b="1" lang="fr" sz="1500">
                <a:solidFill>
                  <a:schemeClr val="dk2"/>
                </a:solidFill>
                <a:latin typeface="Montserrat"/>
                <a:ea typeface="Montserrat"/>
                <a:cs typeface="Montserrat"/>
                <a:sym typeface="Montserrat"/>
              </a:rPr>
              <a:t>intégration</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découpage des maquettes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intégration des pages HTML, CSS, JavaScript</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optimisation du RWD (Responsive Web Design)</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optimisation de l’accessibilité</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optimisation du SEO</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validation de la compatibilité navigateurs / plateformes</a:t>
            </a:r>
            <a:endParaRPr sz="1500">
              <a:solidFill>
                <a:schemeClr val="dk2"/>
              </a:solidFill>
              <a:latin typeface="Montserrat Medium"/>
              <a:ea typeface="Montserrat Medium"/>
              <a:cs typeface="Montserrat Medium"/>
              <a:sym typeface="Montserrat Medium"/>
            </a:endParaRPr>
          </a:p>
        </p:txBody>
      </p:sp>
      <p:sp>
        <p:nvSpPr>
          <p:cNvPr id="958" name="Google Shape;958;p8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Réalisation du projet </a:t>
            </a:r>
            <a:r>
              <a:rPr b="1" lang="fr" sz="2600">
                <a:solidFill>
                  <a:schemeClr val="dk1"/>
                </a:solidFill>
              </a:rPr>
              <a:t>🔨</a:t>
            </a:r>
            <a:endParaRPr b="1" sz="26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2" name="Shape 962"/>
        <p:cNvGrpSpPr/>
        <p:nvPr/>
      </p:nvGrpSpPr>
      <p:grpSpPr>
        <a:xfrm>
          <a:off x="0" y="0"/>
          <a:ext cx="0" cy="0"/>
          <a:chOff x="0" y="0"/>
          <a:chExt cx="0" cy="0"/>
        </a:xfrm>
      </p:grpSpPr>
      <p:pic>
        <p:nvPicPr>
          <p:cNvPr id="963" name="Google Shape;963;p8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64" name="Google Shape;964;p8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p8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67" name="Google Shape;967;p84"/>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production du code : </a:t>
            </a:r>
            <a:r>
              <a:rPr b="1" lang="fr" sz="1500">
                <a:solidFill>
                  <a:schemeClr val="dk2"/>
                </a:solidFill>
                <a:latin typeface="Montserrat"/>
                <a:ea typeface="Montserrat"/>
                <a:cs typeface="Montserrat"/>
                <a:sym typeface="Montserrat"/>
              </a:rPr>
              <a:t>développement</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mise en place de la base de données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production du code logiciel</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documentation du code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utilisation des pages HTML, CSS, JavaScript</a:t>
            </a:r>
            <a:endParaRPr sz="1500">
              <a:solidFill>
                <a:schemeClr val="dk2"/>
              </a:solidFill>
              <a:latin typeface="Montserrat Medium"/>
              <a:ea typeface="Montserrat Medium"/>
              <a:cs typeface="Montserrat Medium"/>
              <a:sym typeface="Montserrat Medium"/>
            </a:endParaRPr>
          </a:p>
        </p:txBody>
      </p:sp>
      <p:sp>
        <p:nvSpPr>
          <p:cNvPr id="968" name="Google Shape;968;p8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Réalisation du projet </a:t>
            </a:r>
            <a:r>
              <a:rPr b="1" lang="fr" sz="2600">
                <a:solidFill>
                  <a:schemeClr val="dk1"/>
                </a:solidFill>
              </a:rPr>
              <a:t>🔨</a:t>
            </a:r>
            <a:endParaRPr b="1" sz="26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2" name="Shape 972"/>
        <p:cNvGrpSpPr/>
        <p:nvPr/>
      </p:nvGrpSpPr>
      <p:grpSpPr>
        <a:xfrm>
          <a:off x="0" y="0"/>
          <a:ext cx="0" cy="0"/>
          <a:chOff x="0" y="0"/>
          <a:chExt cx="0" cy="0"/>
        </a:xfrm>
      </p:grpSpPr>
      <p:pic>
        <p:nvPicPr>
          <p:cNvPr id="973" name="Google Shape;973;p8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74" name="Google Shape;974;p8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p8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77" name="Google Shape;977;p85"/>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a:buChar char="●"/>
            </a:pPr>
            <a:r>
              <a:rPr b="1" lang="fr" sz="1500">
                <a:solidFill>
                  <a:schemeClr val="dk2"/>
                </a:solidFill>
                <a:latin typeface="Montserrat"/>
                <a:ea typeface="Montserrat"/>
                <a:cs typeface="Montserrat"/>
                <a:sym typeface="Montserrat"/>
              </a:rPr>
              <a:t>documentation du produit</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manuel utilisateur</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aide en ligne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guide de bonnes pratiques</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supports de formation</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
            </a:r>
            <a:endParaRPr sz="1500">
              <a:solidFill>
                <a:schemeClr val="dk2"/>
              </a:solidFill>
              <a:latin typeface="Montserrat Medium"/>
              <a:ea typeface="Montserrat Medium"/>
              <a:cs typeface="Montserrat Medium"/>
              <a:sym typeface="Montserrat Medium"/>
            </a:endParaRPr>
          </a:p>
        </p:txBody>
      </p:sp>
      <p:sp>
        <p:nvSpPr>
          <p:cNvPr id="978" name="Google Shape;978;p8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Réalisation du projet </a:t>
            </a:r>
            <a:r>
              <a:rPr b="1" lang="fr" sz="2600">
                <a:solidFill>
                  <a:schemeClr val="dk1"/>
                </a:solidFill>
              </a:rPr>
              <a:t>🔨</a:t>
            </a:r>
            <a:endParaRPr b="1" sz="26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82" name="Shape 982"/>
        <p:cNvGrpSpPr/>
        <p:nvPr/>
      </p:nvGrpSpPr>
      <p:grpSpPr>
        <a:xfrm>
          <a:off x="0" y="0"/>
          <a:ext cx="0" cy="0"/>
          <a:chOff x="0" y="0"/>
          <a:chExt cx="0" cy="0"/>
        </a:xfrm>
      </p:grpSpPr>
      <p:pic>
        <p:nvPicPr>
          <p:cNvPr id="983" name="Google Shape;983;p8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84" name="Google Shape;984;p8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6" name="Google Shape;986;p8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87" name="Google Shape;987;p86"/>
          <p:cNvSpPr txBox="1"/>
          <p:nvPr/>
        </p:nvSpPr>
        <p:spPr>
          <a:xfrm>
            <a:off x="952050" y="1621725"/>
            <a:ext cx="7102800" cy="48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Les outils : </a:t>
            </a:r>
            <a:r>
              <a:rPr lang="fr" sz="1500" u="sng">
                <a:solidFill>
                  <a:schemeClr val="hlink"/>
                </a:solidFill>
                <a:latin typeface="Montserrat Medium"/>
                <a:ea typeface="Montserrat Medium"/>
                <a:cs typeface="Montserrat Medium"/>
                <a:sym typeface="Montserrat Medium"/>
                <a:hlinkClick r:id="rId4"/>
              </a:rPr>
              <a:t>Kanban</a:t>
            </a:r>
            <a:endParaRPr sz="1500">
              <a:solidFill>
                <a:schemeClr val="dk2"/>
              </a:solidFill>
              <a:latin typeface="Montserrat Medium"/>
              <a:ea typeface="Montserrat Medium"/>
              <a:cs typeface="Montserrat Medium"/>
              <a:sym typeface="Montserrat Medium"/>
            </a:endParaRPr>
          </a:p>
        </p:txBody>
      </p:sp>
      <p:sp>
        <p:nvSpPr>
          <p:cNvPr id="988" name="Google Shape;988;p86"/>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Réalisation du projet </a:t>
            </a:r>
            <a:r>
              <a:rPr b="1" lang="fr" sz="2600">
                <a:solidFill>
                  <a:schemeClr val="dk1"/>
                </a:solidFill>
              </a:rPr>
              <a:t>🔨</a:t>
            </a:r>
            <a:endParaRPr b="1" sz="2600">
              <a:solidFill>
                <a:schemeClr val="dk1"/>
              </a:solidFill>
            </a:endParaRPr>
          </a:p>
        </p:txBody>
      </p:sp>
      <p:pic>
        <p:nvPicPr>
          <p:cNvPr id="989" name="Google Shape;989;p86"/>
          <p:cNvPicPr preferRelativeResize="0"/>
          <p:nvPr/>
        </p:nvPicPr>
        <p:blipFill>
          <a:blip r:embed="rId5">
            <a:alphaModFix/>
          </a:blip>
          <a:stretch>
            <a:fillRect/>
          </a:stretch>
        </p:blipFill>
        <p:spPr>
          <a:xfrm>
            <a:off x="1072875" y="2067850"/>
            <a:ext cx="3819552" cy="2277800"/>
          </a:xfrm>
          <a:prstGeom prst="rect">
            <a:avLst/>
          </a:prstGeom>
          <a:solidFill>
            <a:schemeClr val="lt1"/>
          </a:solidFill>
          <a:ln>
            <a:noFill/>
          </a:ln>
        </p:spPr>
      </p:pic>
      <p:sp>
        <p:nvSpPr>
          <p:cNvPr id="990" name="Google Shape;990;p86"/>
          <p:cNvSpPr txBox="1"/>
          <p:nvPr/>
        </p:nvSpPr>
        <p:spPr>
          <a:xfrm>
            <a:off x="4987650" y="1999250"/>
            <a:ext cx="3067200" cy="241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Liste des tâches.</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Une colonne par étape (la base : à faire, en cours, fait).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Peut-être utilisé pour l’ensemble du projet.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Beaucoup d’outils en ligne et collaboratifs existent.</a:t>
            </a:r>
            <a:endParaRPr sz="15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94" name="Shape 994"/>
        <p:cNvGrpSpPr/>
        <p:nvPr/>
      </p:nvGrpSpPr>
      <p:grpSpPr>
        <a:xfrm>
          <a:off x="0" y="0"/>
          <a:ext cx="0" cy="0"/>
          <a:chOff x="0" y="0"/>
          <a:chExt cx="0" cy="0"/>
        </a:xfrm>
      </p:grpSpPr>
      <p:pic>
        <p:nvPicPr>
          <p:cNvPr id="995" name="Google Shape;995;p87"/>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996" name="Google Shape;996;p87"/>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7"/>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8" name="Google Shape;998;p87"/>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999" name="Google Shape;999;p87"/>
          <p:cNvSpPr txBox="1"/>
          <p:nvPr/>
        </p:nvSpPr>
        <p:spPr>
          <a:xfrm>
            <a:off x="952050" y="1621725"/>
            <a:ext cx="7102800" cy="48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Les outils : </a:t>
            </a:r>
            <a:r>
              <a:rPr lang="fr" sz="1500" u="sng">
                <a:solidFill>
                  <a:schemeClr val="hlink"/>
                </a:solidFill>
                <a:latin typeface="Montserrat Medium"/>
                <a:ea typeface="Montserrat Medium"/>
                <a:cs typeface="Montserrat Medium"/>
                <a:sym typeface="Montserrat Medium"/>
                <a:hlinkClick r:id="rId4"/>
              </a:rPr>
              <a:t>Kanban</a:t>
            </a:r>
            <a:endParaRPr sz="1500">
              <a:solidFill>
                <a:schemeClr val="dk2"/>
              </a:solidFill>
              <a:latin typeface="Montserrat Medium"/>
              <a:ea typeface="Montserrat Medium"/>
              <a:cs typeface="Montserrat Medium"/>
              <a:sym typeface="Montserrat Medium"/>
            </a:endParaRPr>
          </a:p>
        </p:txBody>
      </p:sp>
      <p:sp>
        <p:nvSpPr>
          <p:cNvPr id="1000" name="Google Shape;1000;p87"/>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Réalisation du projet </a:t>
            </a:r>
            <a:r>
              <a:rPr b="1" lang="fr" sz="2600">
                <a:solidFill>
                  <a:schemeClr val="dk1"/>
                </a:solidFill>
              </a:rPr>
              <a:t>🔨</a:t>
            </a:r>
            <a:endParaRPr b="1" sz="2600">
              <a:solidFill>
                <a:schemeClr val="dk1"/>
              </a:solidFill>
            </a:endParaRPr>
          </a:p>
        </p:txBody>
      </p:sp>
      <p:sp>
        <p:nvSpPr>
          <p:cNvPr id="1001" name="Google Shape;1001;p87"/>
          <p:cNvSpPr txBox="1"/>
          <p:nvPr/>
        </p:nvSpPr>
        <p:spPr>
          <a:xfrm>
            <a:off x="4157675" y="1999250"/>
            <a:ext cx="3897300" cy="241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Informations varient selon le projet.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peut y trouver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n° d’identifiant de tâche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titre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description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responsable</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dates début - fin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t>
            </a:r>
            <a:endParaRPr sz="1500">
              <a:solidFill>
                <a:schemeClr val="dk2"/>
              </a:solidFill>
              <a:latin typeface="Montserrat Medium"/>
              <a:ea typeface="Montserrat Medium"/>
              <a:cs typeface="Montserrat Medium"/>
              <a:sym typeface="Montserrat Medium"/>
            </a:endParaRPr>
          </a:p>
        </p:txBody>
      </p:sp>
      <p:pic>
        <p:nvPicPr>
          <p:cNvPr id="1002" name="Google Shape;1002;p87"/>
          <p:cNvPicPr preferRelativeResize="0"/>
          <p:nvPr/>
        </p:nvPicPr>
        <p:blipFill rotWithShape="1">
          <a:blip r:embed="rId5">
            <a:alphaModFix/>
          </a:blip>
          <a:srcRect b="0" l="0" r="2037" t="0"/>
          <a:stretch/>
        </p:blipFill>
        <p:spPr>
          <a:xfrm>
            <a:off x="755250" y="1973125"/>
            <a:ext cx="3224627" cy="2467252"/>
          </a:xfrm>
          <a:prstGeom prst="rect">
            <a:avLst/>
          </a:prstGeom>
          <a:noFill/>
          <a:ln>
            <a:noFill/>
          </a:ln>
        </p:spPr>
      </p:pic>
      <p:sp>
        <p:nvSpPr>
          <p:cNvPr id="1003" name="Google Shape;1003;p87"/>
          <p:cNvSpPr txBox="1"/>
          <p:nvPr/>
        </p:nvSpPr>
        <p:spPr>
          <a:xfrm>
            <a:off x="5948375" y="1621725"/>
            <a:ext cx="2098800" cy="486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1200"/>
              </a:spcBef>
              <a:spcAft>
                <a:spcPts val="1200"/>
              </a:spcAft>
              <a:buNone/>
            </a:pPr>
            <a:r>
              <a:rPr lang="fr" sz="1500" u="sng">
                <a:solidFill>
                  <a:schemeClr val="hlink"/>
                </a:solidFill>
                <a:latin typeface="Montserrat Medium"/>
                <a:ea typeface="Montserrat Medium"/>
                <a:cs typeface="Montserrat Medium"/>
                <a:sym typeface="Montserrat Medium"/>
                <a:hlinkClick r:id="rId6"/>
              </a:rPr>
              <a:t>Plus d’infos</a:t>
            </a:r>
            <a:endParaRPr sz="15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07" name="Shape 1007"/>
        <p:cNvGrpSpPr/>
        <p:nvPr/>
      </p:nvGrpSpPr>
      <p:grpSpPr>
        <a:xfrm>
          <a:off x="0" y="0"/>
          <a:ext cx="0" cy="0"/>
          <a:chOff x="0" y="0"/>
          <a:chExt cx="0" cy="0"/>
        </a:xfrm>
      </p:grpSpPr>
      <p:pic>
        <p:nvPicPr>
          <p:cNvPr id="1008" name="Google Shape;1008;p88"/>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09" name="Google Shape;1009;p88"/>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8"/>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1" name="Google Shape;1011;p88"/>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cxnSp>
        <p:nvCxnSpPr>
          <p:cNvPr id="1012" name="Google Shape;1012;p88"/>
          <p:cNvCxnSpPr/>
          <p:nvPr/>
        </p:nvCxnSpPr>
        <p:spPr>
          <a:xfrm>
            <a:off x="1112415" y="1578225"/>
            <a:ext cx="0" cy="2739300"/>
          </a:xfrm>
          <a:prstGeom prst="straightConnector1">
            <a:avLst/>
          </a:prstGeom>
          <a:noFill/>
          <a:ln cap="flat" cmpd="sng" w="28575">
            <a:solidFill>
              <a:schemeClr val="dk2"/>
            </a:solidFill>
            <a:prstDash val="solid"/>
            <a:round/>
            <a:headEnd len="med" w="med" type="none"/>
            <a:tailEnd len="med" w="med" type="none"/>
          </a:ln>
        </p:spPr>
      </p:cxnSp>
      <p:grpSp>
        <p:nvGrpSpPr>
          <p:cNvPr id="1013" name="Google Shape;1013;p88"/>
          <p:cNvGrpSpPr/>
          <p:nvPr/>
        </p:nvGrpSpPr>
        <p:grpSpPr>
          <a:xfrm>
            <a:off x="952050" y="2922538"/>
            <a:ext cx="7102800" cy="646500"/>
            <a:chOff x="952050" y="1627138"/>
            <a:chExt cx="7102800" cy="646500"/>
          </a:xfrm>
        </p:grpSpPr>
        <p:sp>
          <p:nvSpPr>
            <p:cNvPr id="1014" name="Google Shape;1014;p8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5" name="Google Shape;1015;p8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3 : </a:t>
              </a:r>
              <a:r>
                <a:rPr b="1" lang="fr" sz="1500">
                  <a:solidFill>
                    <a:schemeClr val="dk2"/>
                  </a:solidFill>
                  <a:latin typeface="Montserrat"/>
                  <a:ea typeface="Montserrat"/>
                  <a:cs typeface="Montserrat"/>
                  <a:sym typeface="Montserrat"/>
                </a:rPr>
                <a:t>réalisation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production, documentation</a:t>
              </a:r>
              <a:endParaRPr sz="1300">
                <a:solidFill>
                  <a:schemeClr val="dk2"/>
                </a:solidFill>
                <a:latin typeface="Montserrat Medium"/>
                <a:ea typeface="Montserrat Medium"/>
                <a:cs typeface="Montserrat Medium"/>
                <a:sym typeface="Montserrat Medium"/>
              </a:endParaRPr>
            </a:p>
          </p:txBody>
        </p:sp>
      </p:grpSp>
      <p:sp>
        <p:nvSpPr>
          <p:cNvPr id="1016" name="Google Shape;1016;p88"/>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Point d’étape</a:t>
            </a:r>
            <a:endParaRPr b="1" sz="3000">
              <a:solidFill>
                <a:schemeClr val="dk1"/>
              </a:solidFill>
            </a:endParaRPr>
          </a:p>
        </p:txBody>
      </p:sp>
      <p:grpSp>
        <p:nvGrpSpPr>
          <p:cNvPr id="1017" name="Google Shape;1017;p88"/>
          <p:cNvGrpSpPr/>
          <p:nvPr/>
        </p:nvGrpSpPr>
        <p:grpSpPr>
          <a:xfrm>
            <a:off x="952050" y="1627138"/>
            <a:ext cx="7102800" cy="646500"/>
            <a:chOff x="952050" y="1627138"/>
            <a:chExt cx="7102800" cy="646500"/>
          </a:xfrm>
        </p:grpSpPr>
        <p:sp>
          <p:nvSpPr>
            <p:cNvPr id="1018" name="Google Shape;1018;p8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9" name="Google Shape;1019;p8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1 : </a:t>
              </a:r>
              <a:r>
                <a:rPr b="1" lang="fr" sz="1500">
                  <a:solidFill>
                    <a:schemeClr val="dk2"/>
                  </a:solidFill>
                  <a:latin typeface="Montserrat"/>
                  <a:ea typeface="Montserrat"/>
                  <a:cs typeface="Montserrat"/>
                  <a:sym typeface="Montserrat"/>
                </a:rPr>
                <a:t>définition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objectifs, reformulation du besoin, planification, budget, cahier des charges</a:t>
              </a:r>
              <a:endParaRPr sz="1300">
                <a:solidFill>
                  <a:schemeClr val="dk2"/>
                </a:solidFill>
                <a:latin typeface="Montserrat Medium"/>
                <a:ea typeface="Montserrat Medium"/>
                <a:cs typeface="Montserrat Medium"/>
                <a:sym typeface="Montserrat Medium"/>
              </a:endParaRPr>
            </a:p>
          </p:txBody>
        </p:sp>
      </p:grpSp>
      <p:grpSp>
        <p:nvGrpSpPr>
          <p:cNvPr id="1020" name="Google Shape;1020;p88"/>
          <p:cNvGrpSpPr/>
          <p:nvPr/>
        </p:nvGrpSpPr>
        <p:grpSpPr>
          <a:xfrm>
            <a:off x="952050" y="2236738"/>
            <a:ext cx="7102800" cy="646500"/>
            <a:chOff x="952050" y="1627138"/>
            <a:chExt cx="7102800" cy="646500"/>
          </a:xfrm>
        </p:grpSpPr>
        <p:sp>
          <p:nvSpPr>
            <p:cNvPr id="1021" name="Google Shape;1021;p8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2" name="Google Shape;1022;p8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2 : </a:t>
              </a:r>
              <a:r>
                <a:rPr b="1" lang="fr" sz="1500">
                  <a:solidFill>
                    <a:schemeClr val="dk2"/>
                  </a:solidFill>
                  <a:latin typeface="Montserrat"/>
                  <a:ea typeface="Montserrat"/>
                  <a:cs typeface="Montserrat"/>
                  <a:sym typeface="Montserrat"/>
                </a:rPr>
                <a:t>conception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spécifications fonctionnelles et techniques, architecture, maquettage</a:t>
              </a:r>
              <a:endParaRPr sz="1300">
                <a:solidFill>
                  <a:schemeClr val="dk2"/>
                </a:solidFill>
                <a:latin typeface="Montserrat Medium"/>
                <a:ea typeface="Montserrat Medium"/>
                <a:cs typeface="Montserrat Medium"/>
                <a:sym typeface="Montserrat Medium"/>
              </a:endParaRPr>
            </a:p>
          </p:txBody>
        </p:sp>
      </p:grpSp>
      <p:grpSp>
        <p:nvGrpSpPr>
          <p:cNvPr id="1023" name="Google Shape;1023;p88"/>
          <p:cNvGrpSpPr/>
          <p:nvPr/>
        </p:nvGrpSpPr>
        <p:grpSpPr>
          <a:xfrm>
            <a:off x="952050" y="3532138"/>
            <a:ext cx="7102800" cy="646500"/>
            <a:chOff x="952050" y="1627138"/>
            <a:chExt cx="7102800" cy="646500"/>
          </a:xfrm>
        </p:grpSpPr>
        <p:sp>
          <p:nvSpPr>
            <p:cNvPr id="1024" name="Google Shape;1024;p88"/>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p88"/>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fr" sz="1700">
                  <a:solidFill>
                    <a:schemeClr val="lt1"/>
                  </a:solidFill>
                  <a:latin typeface="Montserrat"/>
                  <a:ea typeface="Montserrat"/>
                  <a:cs typeface="Montserrat"/>
                  <a:sym typeface="Montserrat"/>
                </a:rPr>
                <a:t>?</a:t>
              </a:r>
              <a:r>
                <a:rPr lang="fr" sz="1500">
                  <a:solidFill>
                    <a:schemeClr val="dk2"/>
                  </a:solidFill>
                  <a:latin typeface="Montserrat Medium"/>
                  <a:ea typeface="Montserrat Medium"/>
                  <a:cs typeface="Montserrat Medium"/>
                  <a:sym typeface="Montserrat Medium"/>
                </a:rPr>
                <a:t>   Étape 4 : </a:t>
              </a:r>
              <a:r>
                <a:rPr b="1" lang="fr" sz="1500">
                  <a:solidFill>
                    <a:schemeClr val="dk2"/>
                  </a:solidFill>
                  <a:latin typeface="Montserrat"/>
                  <a:ea typeface="Montserrat"/>
                  <a:cs typeface="Montserrat"/>
                  <a:sym typeface="Montserrat"/>
                </a:rPr>
                <a:t>validation</a:t>
              </a:r>
              <a:r>
                <a:rPr lang="fr" sz="1500">
                  <a:solidFill>
                    <a:schemeClr val="dk2"/>
                  </a:solidFill>
                  <a:latin typeface="Montserrat Medium"/>
                  <a:ea typeface="Montserrat Medium"/>
                  <a:cs typeface="Montserrat Medium"/>
                  <a:sym typeface="Montserrat Medium"/>
                </a:rPr>
                <a:t> du projet</a:t>
              </a:r>
              <a:endParaRPr sz="1300">
                <a:solidFill>
                  <a:schemeClr val="dk2"/>
                </a:solidFill>
                <a:latin typeface="Montserrat Medium"/>
                <a:ea typeface="Montserrat Medium"/>
                <a:cs typeface="Montserrat Medium"/>
                <a:sym typeface="Montserrat Medium"/>
              </a:endParaRPr>
            </a:p>
          </p:txBody>
        </p:sp>
      </p:grpSp>
      <p:sp>
        <p:nvSpPr>
          <p:cNvPr id="1026" name="Google Shape;1026;p88"/>
          <p:cNvSpPr/>
          <p:nvPr/>
        </p:nvSpPr>
        <p:spPr>
          <a:xfrm>
            <a:off x="809700" y="3573488"/>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88"/>
          <p:cNvSpPr/>
          <p:nvPr/>
        </p:nvSpPr>
        <p:spPr>
          <a:xfrm>
            <a:off x="1332900" y="3608350"/>
            <a:ext cx="7102800" cy="5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31" name="Shape 1031"/>
        <p:cNvGrpSpPr/>
        <p:nvPr/>
      </p:nvGrpSpPr>
      <p:grpSpPr>
        <a:xfrm>
          <a:off x="0" y="0"/>
          <a:ext cx="0" cy="0"/>
          <a:chOff x="0" y="0"/>
          <a:chExt cx="0" cy="0"/>
        </a:xfrm>
      </p:grpSpPr>
      <p:pic>
        <p:nvPicPr>
          <p:cNvPr id="1032" name="Google Shape;1032;p89"/>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33" name="Google Shape;1033;p89"/>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9"/>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5" name="Google Shape;1035;p89"/>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036" name="Google Shape;1036;p89"/>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vérifie que le produit correspond au besoin. Dépend du domaine d’activité.</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techniques et fonctionnels</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validation des spécifications fonctionnelles et techniques</a:t>
            </a:r>
            <a:endParaRPr sz="1500">
              <a:solidFill>
                <a:schemeClr val="dk2"/>
              </a:solidFill>
              <a:latin typeface="Montserrat Medium"/>
              <a:ea typeface="Montserrat Medium"/>
              <a:cs typeface="Montserrat Medium"/>
              <a:sym typeface="Montserrat Medium"/>
            </a:endParaRPr>
          </a:p>
        </p:txBody>
      </p:sp>
      <p:sp>
        <p:nvSpPr>
          <p:cNvPr id="1037" name="Google Shape;1037;p89"/>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Validation du projet </a:t>
            </a:r>
            <a:r>
              <a:rPr b="1" lang="fr" sz="2600">
                <a:solidFill>
                  <a:schemeClr val="dk1"/>
                </a:solidFill>
              </a:rPr>
              <a:t>✅</a:t>
            </a:r>
            <a:endParaRPr b="1" sz="26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1" name="Shape 1041"/>
        <p:cNvGrpSpPr/>
        <p:nvPr/>
      </p:nvGrpSpPr>
      <p:grpSpPr>
        <a:xfrm>
          <a:off x="0" y="0"/>
          <a:ext cx="0" cy="0"/>
          <a:chOff x="0" y="0"/>
          <a:chExt cx="0" cy="0"/>
        </a:xfrm>
      </p:grpSpPr>
      <p:pic>
        <p:nvPicPr>
          <p:cNvPr id="1042" name="Google Shape;1042;p9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43" name="Google Shape;1043;p9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p9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046" name="Google Shape;1046;p90"/>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a:buChar char="●"/>
            </a:pPr>
            <a:r>
              <a:rPr b="1" lang="fr" sz="1500">
                <a:solidFill>
                  <a:schemeClr val="dk2"/>
                </a:solidFill>
                <a:latin typeface="Montserrat"/>
                <a:ea typeface="Montserrat"/>
                <a:cs typeface="Montserrat"/>
                <a:sym typeface="Montserrat"/>
              </a:rPr>
              <a:t>tests techniques et fonctionnels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unitaires (tests du code informatique)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fonctionnels (chaque fonctionnalité est testée)</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de conformité HTML</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d’accessibilité</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du RWD</a:t>
            </a:r>
            <a:endParaRPr sz="1500">
              <a:solidFill>
                <a:schemeClr val="dk2"/>
              </a:solidFill>
              <a:latin typeface="Montserrat Medium"/>
              <a:ea typeface="Montserrat Medium"/>
              <a:cs typeface="Montserrat Medium"/>
              <a:sym typeface="Montserrat Medium"/>
            </a:endParaRPr>
          </a:p>
        </p:txBody>
      </p:sp>
      <p:sp>
        <p:nvSpPr>
          <p:cNvPr id="1047" name="Google Shape;1047;p90"/>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Validation du projet </a:t>
            </a:r>
            <a:r>
              <a:rPr b="1" lang="fr" sz="2600">
                <a:solidFill>
                  <a:schemeClr val="dk1"/>
                </a:solidFill>
              </a:rPr>
              <a:t>✅</a:t>
            </a:r>
            <a:endParaRPr b="1" sz="26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51" name="Shape 1051"/>
        <p:cNvGrpSpPr/>
        <p:nvPr/>
      </p:nvGrpSpPr>
      <p:grpSpPr>
        <a:xfrm>
          <a:off x="0" y="0"/>
          <a:ext cx="0" cy="0"/>
          <a:chOff x="0" y="0"/>
          <a:chExt cx="0" cy="0"/>
        </a:xfrm>
      </p:grpSpPr>
      <p:pic>
        <p:nvPicPr>
          <p:cNvPr id="1052" name="Google Shape;1052;p9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53" name="Google Shape;1053;p9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5" name="Google Shape;1055;p9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056" name="Google Shape;1056;p91"/>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a:buChar char="●"/>
            </a:pPr>
            <a:r>
              <a:rPr b="1" lang="fr" sz="1500">
                <a:solidFill>
                  <a:schemeClr val="dk2"/>
                </a:solidFill>
                <a:latin typeface="Montserrat"/>
                <a:ea typeface="Montserrat"/>
                <a:cs typeface="Montserrat"/>
                <a:sym typeface="Montserrat"/>
              </a:rPr>
              <a:t>validation des spécifications fonctionnelles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utilisateur</a:t>
            </a:r>
            <a:br>
              <a:rPr lang="fr" sz="1500">
                <a:solidFill>
                  <a:schemeClr val="dk2"/>
                </a:solidFill>
                <a:latin typeface="Montserrat Medium"/>
                <a:ea typeface="Montserrat Medium"/>
                <a:cs typeface="Montserrat Medium"/>
                <a:sym typeface="Montserrat Medium"/>
              </a:rPr>
            </a:b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a:buChar char="●"/>
            </a:pPr>
            <a:r>
              <a:rPr b="1" lang="fr" sz="1500">
                <a:solidFill>
                  <a:schemeClr val="dk2"/>
                </a:solidFill>
                <a:latin typeface="Montserrat"/>
                <a:ea typeface="Montserrat"/>
                <a:cs typeface="Montserrat"/>
                <a:sym typeface="Montserrat"/>
              </a:rPr>
              <a:t>validation des spécifications techniques</a:t>
            </a:r>
            <a:endParaRPr b="1" sz="1500">
              <a:solidFill>
                <a:schemeClr val="dk2"/>
              </a:solidFill>
              <a:latin typeface="Montserrat"/>
              <a:ea typeface="Montserrat"/>
              <a:cs typeface="Montserrat"/>
              <a:sym typeface="Montserrat"/>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d’intégration</a:t>
            </a:r>
            <a:endParaRPr sz="1500">
              <a:solidFill>
                <a:schemeClr val="dk2"/>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tests de montée de charge</a:t>
            </a:r>
            <a:endParaRPr sz="1500">
              <a:solidFill>
                <a:schemeClr val="dk2"/>
              </a:solidFill>
              <a:latin typeface="Montserrat Medium"/>
              <a:ea typeface="Montserrat Medium"/>
              <a:cs typeface="Montserrat Medium"/>
              <a:sym typeface="Montserrat Medium"/>
            </a:endParaRPr>
          </a:p>
        </p:txBody>
      </p:sp>
      <p:sp>
        <p:nvSpPr>
          <p:cNvPr id="1057" name="Google Shape;1057;p9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Validation du projet </a:t>
            </a:r>
            <a:r>
              <a:rPr b="1" lang="fr" sz="2600">
                <a:solidFill>
                  <a:schemeClr val="dk1"/>
                </a:solidFill>
              </a:rPr>
              <a:t>✅</a:t>
            </a:r>
            <a:endParaRPr b="1" sz="2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24" name="Google Shape;124;p20"/>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0"/>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27" name="Google Shape;127;p20"/>
          <p:cNvSpPr txBox="1"/>
          <p:nvPr/>
        </p:nvSpPr>
        <p:spPr>
          <a:xfrm>
            <a:off x="2213250" y="817875"/>
            <a:ext cx="458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Projet</a:t>
            </a:r>
            <a:endParaRPr b="1" sz="3000">
              <a:solidFill>
                <a:schemeClr val="dk1"/>
              </a:solidFill>
            </a:endParaRPr>
          </a:p>
        </p:txBody>
      </p:sp>
      <p:sp>
        <p:nvSpPr>
          <p:cNvPr id="128" name="Google Shape;128;p20"/>
          <p:cNvSpPr txBox="1"/>
          <p:nvPr/>
        </p:nvSpPr>
        <p:spPr>
          <a:xfrm>
            <a:off x="755250" y="1585350"/>
            <a:ext cx="74964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fr" sz="1800">
                <a:solidFill>
                  <a:schemeClr val="dk2"/>
                </a:solidFill>
                <a:latin typeface="Montserrat Medium"/>
                <a:ea typeface="Montserrat Medium"/>
                <a:cs typeface="Montserrat Medium"/>
                <a:sym typeface="Montserrat Medium"/>
              </a:rPr>
              <a:t>Quels éléments caractérisent un projet ? 🤔</a:t>
            </a:r>
            <a:endParaRPr sz="1800">
              <a:solidFill>
                <a:schemeClr val="dk2"/>
              </a:solidFill>
              <a:latin typeface="Montserrat Medium"/>
              <a:ea typeface="Montserrat Medium"/>
              <a:cs typeface="Montserrat Medium"/>
              <a:sym typeface="Montserrat Medium"/>
            </a:endParaRPr>
          </a:p>
        </p:txBody>
      </p:sp>
      <p:sp>
        <p:nvSpPr>
          <p:cNvPr id="129" name="Google Shape;129;p20"/>
          <p:cNvSpPr txBox="1"/>
          <p:nvPr/>
        </p:nvSpPr>
        <p:spPr>
          <a:xfrm>
            <a:off x="952050" y="2085088"/>
            <a:ext cx="7102800" cy="212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lang="fr" sz="1800">
                <a:solidFill>
                  <a:schemeClr val="dk2"/>
                </a:solidFill>
                <a:latin typeface="Montserrat Medium"/>
                <a:ea typeface="Montserrat Medium"/>
                <a:cs typeface="Montserrat Medium"/>
                <a:sym typeface="Montserrat Medium"/>
              </a:rPr>
              <a:t>u</a:t>
            </a:r>
            <a:r>
              <a:rPr lang="fr" sz="1800">
                <a:solidFill>
                  <a:schemeClr val="dk2"/>
                </a:solidFill>
                <a:latin typeface="Montserrat Medium"/>
                <a:ea typeface="Montserrat Medium"/>
                <a:cs typeface="Montserrat Medium"/>
                <a:sym typeface="Montserrat Medium"/>
              </a:rPr>
              <a:t>n objectif / un but </a:t>
            </a:r>
            <a:r>
              <a:rPr lang="fr" sz="1600">
                <a:solidFill>
                  <a:schemeClr val="dk2"/>
                </a:solidFill>
                <a:latin typeface="Montserrat Medium"/>
                <a:ea typeface="Montserrat Medium"/>
                <a:cs typeface="Montserrat Medium"/>
                <a:sym typeface="Montserrat Medium"/>
              </a:rPr>
              <a:t>🎯</a:t>
            </a:r>
            <a:br>
              <a:rPr lang="fr" sz="1800">
                <a:solidFill>
                  <a:schemeClr val="dk2"/>
                </a:solidFill>
                <a:latin typeface="Montserrat Medium"/>
                <a:ea typeface="Montserrat Medium"/>
                <a:cs typeface="Montserrat Medium"/>
                <a:sym typeface="Montserrat Medium"/>
              </a:rPr>
            </a:br>
            <a:r>
              <a:rPr lang="fr" sz="1800">
                <a:solidFill>
                  <a:schemeClr val="dk2"/>
                </a:solidFill>
                <a:latin typeface="Montserrat Medium"/>
                <a:ea typeface="Montserrat Medium"/>
                <a:cs typeface="Montserrat Medium"/>
                <a:sym typeface="Montserrat Medium"/>
              </a:rPr>
              <a:t>une date de début </a:t>
            </a:r>
            <a:r>
              <a:rPr lang="fr" sz="1600">
                <a:solidFill>
                  <a:schemeClr val="dk2"/>
                </a:solidFill>
                <a:latin typeface="Montserrat Medium"/>
                <a:ea typeface="Montserrat Medium"/>
                <a:cs typeface="Montserrat Medium"/>
                <a:sym typeface="Montserrat Medium"/>
              </a:rPr>
              <a:t>📅</a:t>
            </a:r>
            <a:br>
              <a:rPr lang="fr" sz="1800">
                <a:solidFill>
                  <a:schemeClr val="dk2"/>
                </a:solidFill>
                <a:latin typeface="Montserrat Medium"/>
                <a:ea typeface="Montserrat Medium"/>
                <a:cs typeface="Montserrat Medium"/>
                <a:sym typeface="Montserrat Medium"/>
              </a:rPr>
            </a:br>
            <a:r>
              <a:rPr lang="fr" sz="1800">
                <a:solidFill>
                  <a:schemeClr val="dk2"/>
                </a:solidFill>
                <a:latin typeface="Montserrat Medium"/>
                <a:ea typeface="Montserrat Medium"/>
                <a:cs typeface="Montserrat Medium"/>
                <a:sym typeface="Montserrat Medium"/>
              </a:rPr>
              <a:t>une date de fin </a:t>
            </a:r>
            <a:r>
              <a:rPr lang="fr" sz="1600">
                <a:solidFill>
                  <a:schemeClr val="dk2"/>
                </a:solidFill>
                <a:latin typeface="Montserrat Medium"/>
                <a:ea typeface="Montserrat Medium"/>
                <a:cs typeface="Montserrat Medium"/>
                <a:sym typeface="Montserrat Medium"/>
              </a:rPr>
              <a:t>🗓️</a:t>
            </a:r>
            <a:br>
              <a:rPr lang="fr" sz="1800">
                <a:solidFill>
                  <a:schemeClr val="dk2"/>
                </a:solidFill>
                <a:latin typeface="Montserrat Medium"/>
                <a:ea typeface="Montserrat Medium"/>
                <a:cs typeface="Montserrat Medium"/>
                <a:sym typeface="Montserrat Medium"/>
              </a:rPr>
            </a:br>
            <a:r>
              <a:rPr lang="fr" sz="1800">
                <a:solidFill>
                  <a:schemeClr val="dk2"/>
                </a:solidFill>
                <a:latin typeface="Montserrat Medium"/>
                <a:ea typeface="Montserrat Medium"/>
                <a:cs typeface="Montserrat Medium"/>
                <a:sym typeface="Montserrat Medium"/>
              </a:rPr>
              <a:t>une organisation 👫</a:t>
            </a:r>
            <a:br>
              <a:rPr lang="fr" sz="1800">
                <a:solidFill>
                  <a:schemeClr val="dk2"/>
                </a:solidFill>
                <a:latin typeface="Montserrat Medium"/>
                <a:ea typeface="Montserrat Medium"/>
                <a:cs typeface="Montserrat Medium"/>
                <a:sym typeface="Montserrat Medium"/>
              </a:rPr>
            </a:br>
            <a:r>
              <a:rPr lang="fr" sz="1800">
                <a:solidFill>
                  <a:schemeClr val="dk2"/>
                </a:solidFill>
                <a:latin typeface="Montserrat Medium"/>
                <a:ea typeface="Montserrat Medium"/>
                <a:cs typeface="Montserrat Medium"/>
                <a:sym typeface="Montserrat Medium"/>
              </a:rPr>
              <a:t>des livrables </a:t>
            </a:r>
            <a:r>
              <a:rPr lang="fr" sz="1600">
                <a:solidFill>
                  <a:schemeClr val="dk2"/>
                </a:solidFill>
                <a:latin typeface="Montserrat Medium"/>
                <a:ea typeface="Montserrat Medium"/>
                <a:cs typeface="Montserrat Medium"/>
                <a:sym typeface="Montserrat Medium"/>
              </a:rPr>
              <a:t>📝</a:t>
            </a:r>
            <a:br>
              <a:rPr lang="fr" sz="1800">
                <a:solidFill>
                  <a:schemeClr val="dk2"/>
                </a:solidFill>
                <a:latin typeface="Montserrat Medium"/>
                <a:ea typeface="Montserrat Medium"/>
                <a:cs typeface="Montserrat Medium"/>
                <a:sym typeface="Montserrat Medium"/>
              </a:rPr>
            </a:br>
            <a:r>
              <a:rPr lang="fr" sz="1800">
                <a:solidFill>
                  <a:schemeClr val="dk2"/>
                </a:solidFill>
                <a:latin typeface="Montserrat Medium"/>
                <a:ea typeface="Montserrat Medium"/>
                <a:cs typeface="Montserrat Medium"/>
                <a:sym typeface="Montserrat Medium"/>
              </a:rPr>
              <a:t>un budget 💰</a:t>
            </a:r>
            <a:endParaRPr sz="1800">
              <a:solidFill>
                <a:schemeClr val="dk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61" name="Shape 1061"/>
        <p:cNvGrpSpPr/>
        <p:nvPr/>
      </p:nvGrpSpPr>
      <p:grpSpPr>
        <a:xfrm>
          <a:off x="0" y="0"/>
          <a:ext cx="0" cy="0"/>
          <a:chOff x="0" y="0"/>
          <a:chExt cx="0" cy="0"/>
        </a:xfrm>
      </p:grpSpPr>
      <p:pic>
        <p:nvPicPr>
          <p:cNvPr id="1062" name="Google Shape;1062;p92"/>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63" name="Google Shape;1063;p92"/>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5" name="Google Shape;1065;p92"/>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066" name="Google Shape;1066;p92"/>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dk2"/>
                </a:solidFill>
                <a:latin typeface="Montserrat Medium"/>
                <a:ea typeface="Montserrat Medium"/>
                <a:cs typeface="Montserrat Medium"/>
                <a:sym typeface="Montserrat Medium"/>
              </a:rPr>
              <a:t>Tests fonctionnels : cahier de recette</a:t>
            </a:r>
            <a:endParaRPr sz="1500">
              <a:solidFill>
                <a:schemeClr val="dk2"/>
              </a:solidFill>
              <a:latin typeface="Montserrat Medium"/>
              <a:ea typeface="Montserrat Medium"/>
              <a:cs typeface="Montserrat Medium"/>
              <a:sym typeface="Montserrat Medium"/>
            </a:endParaRPr>
          </a:p>
        </p:txBody>
      </p:sp>
      <p:sp>
        <p:nvSpPr>
          <p:cNvPr id="1067" name="Google Shape;1067;p92"/>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Validation du projet </a:t>
            </a:r>
            <a:r>
              <a:rPr b="1" lang="fr" sz="2600">
                <a:solidFill>
                  <a:schemeClr val="dk1"/>
                </a:solidFill>
              </a:rPr>
              <a:t>✅</a:t>
            </a:r>
            <a:endParaRPr b="1" sz="2600">
              <a:solidFill>
                <a:schemeClr val="dk1"/>
              </a:solidFill>
            </a:endParaRPr>
          </a:p>
        </p:txBody>
      </p:sp>
      <p:graphicFrame>
        <p:nvGraphicFramePr>
          <p:cNvPr id="1068" name="Google Shape;1068;p92"/>
          <p:cNvGraphicFramePr/>
          <p:nvPr/>
        </p:nvGraphicFramePr>
        <p:xfrm>
          <a:off x="952500" y="2032000"/>
          <a:ext cx="3000000" cy="3000000"/>
        </p:xfrm>
        <a:graphic>
          <a:graphicData uri="http://schemas.openxmlformats.org/drawingml/2006/table">
            <a:tbl>
              <a:tblPr>
                <a:noFill/>
                <a:tableStyleId>{E5A9B3E7-D2FA-4B1D-967C-0C0E454B96D5}</a:tableStyleId>
              </a:tblPr>
              <a:tblGrid>
                <a:gridCol w="558800"/>
                <a:gridCol w="2787650"/>
                <a:gridCol w="2832100"/>
                <a:gridCol w="1060450"/>
              </a:tblGrid>
              <a:tr h="381000">
                <a:tc gridSpan="4">
                  <a:txBody>
                    <a:bodyPr/>
                    <a:lstStyle/>
                    <a:p>
                      <a:pPr indent="0" lvl="0" marL="0" rtl="0" algn="ctr">
                        <a:spcBef>
                          <a:spcPts val="0"/>
                        </a:spcBef>
                        <a:spcAft>
                          <a:spcPts val="0"/>
                        </a:spcAft>
                        <a:buNone/>
                      </a:pPr>
                      <a:r>
                        <a:rPr b="1" lang="fr" sz="1200">
                          <a:latin typeface="Montserrat"/>
                          <a:ea typeface="Montserrat"/>
                          <a:cs typeface="Montserrat"/>
                          <a:sym typeface="Montserrat"/>
                        </a:rPr>
                        <a:t>Projet : site e-commerce Crêpes fourrées bretonnes</a:t>
                      </a:r>
                      <a:endParaRPr b="1" sz="1200">
                        <a:latin typeface="Montserrat"/>
                        <a:ea typeface="Montserrat"/>
                        <a:cs typeface="Montserrat"/>
                        <a:sym typeface="Montserrat"/>
                      </a:endParaRPr>
                    </a:p>
                    <a:p>
                      <a:pPr indent="0" lvl="0" marL="0" rtl="0" algn="ctr">
                        <a:spcBef>
                          <a:spcPts val="0"/>
                        </a:spcBef>
                        <a:spcAft>
                          <a:spcPts val="0"/>
                        </a:spcAft>
                        <a:buNone/>
                      </a:pPr>
                      <a:r>
                        <a:rPr b="1" lang="fr" sz="1200">
                          <a:latin typeface="Montserrat"/>
                          <a:ea typeface="Montserrat"/>
                          <a:cs typeface="Montserrat"/>
                          <a:sym typeface="Montserrat"/>
                        </a:rPr>
                        <a:t>Cas de test : ajout d’un produit au panier</a:t>
                      </a:r>
                      <a:endParaRPr b="1" sz="1200">
                        <a:latin typeface="Montserrat"/>
                        <a:ea typeface="Montserrat"/>
                        <a:cs typeface="Montserrat"/>
                        <a:sym typeface="Montserrat"/>
                      </a:endParaRPr>
                    </a:p>
                  </a:txBody>
                  <a:tcPr marT="91425" marB="91425" marR="91425" marL="91425">
                    <a:solidFill>
                      <a:srgbClr val="FFB400"/>
                    </a:solidFill>
                  </a:tcPr>
                </a:tc>
                <a:tc hMerge="1"/>
                <a:tc hMerge="1"/>
                <a:tc hMerge="1"/>
              </a:tr>
              <a:tr h="381000">
                <a:tc>
                  <a:txBody>
                    <a:bodyPr/>
                    <a:lstStyle/>
                    <a:p>
                      <a:pPr indent="0" lvl="0" marL="0" rtl="0" algn="l">
                        <a:spcBef>
                          <a:spcPts val="0"/>
                        </a:spcBef>
                        <a:spcAft>
                          <a:spcPts val="0"/>
                        </a:spcAft>
                        <a:buNone/>
                      </a:pPr>
                      <a:r>
                        <a:rPr lang="fr">
                          <a:latin typeface="Montserrat"/>
                          <a:ea typeface="Montserrat"/>
                          <a:cs typeface="Montserrat"/>
                          <a:sym typeface="Montserrat"/>
                        </a:rPr>
                        <a:t>Id</a:t>
                      </a:r>
                      <a:endParaRPr>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l">
                        <a:spcBef>
                          <a:spcPts val="0"/>
                        </a:spcBef>
                        <a:spcAft>
                          <a:spcPts val="0"/>
                        </a:spcAft>
                        <a:buNone/>
                      </a:pPr>
                      <a:r>
                        <a:rPr lang="fr" sz="1200">
                          <a:latin typeface="Montserrat"/>
                          <a:ea typeface="Montserrat"/>
                          <a:cs typeface="Montserrat"/>
                          <a:sym typeface="Montserrat"/>
                        </a:rPr>
                        <a:t>Action</a:t>
                      </a:r>
                      <a:endParaRPr sz="12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l">
                        <a:spcBef>
                          <a:spcPts val="0"/>
                        </a:spcBef>
                        <a:spcAft>
                          <a:spcPts val="0"/>
                        </a:spcAft>
                        <a:buNone/>
                      </a:pPr>
                      <a:r>
                        <a:rPr lang="fr" sz="1200">
                          <a:latin typeface="Montserrat"/>
                          <a:ea typeface="Montserrat"/>
                          <a:cs typeface="Montserrat"/>
                          <a:sym typeface="Montserrat"/>
                        </a:rPr>
                        <a:t>Attendu</a:t>
                      </a:r>
                      <a:endParaRPr sz="1200">
                        <a:latin typeface="Montserrat"/>
                        <a:ea typeface="Montserrat"/>
                        <a:cs typeface="Montserrat"/>
                        <a:sym typeface="Montserrat"/>
                      </a:endParaRPr>
                    </a:p>
                  </a:txBody>
                  <a:tcPr marT="91425" marB="91425" marR="91425" marL="91425">
                    <a:solidFill>
                      <a:schemeClr val="lt2"/>
                    </a:solidFill>
                  </a:tcPr>
                </a:tc>
                <a:tc>
                  <a:txBody>
                    <a:bodyPr/>
                    <a:lstStyle/>
                    <a:p>
                      <a:pPr indent="0" lvl="0" marL="0" rtl="0" algn="l">
                        <a:spcBef>
                          <a:spcPts val="0"/>
                        </a:spcBef>
                        <a:spcAft>
                          <a:spcPts val="0"/>
                        </a:spcAft>
                        <a:buNone/>
                      </a:pPr>
                      <a:r>
                        <a:rPr lang="fr" sz="1200">
                          <a:latin typeface="Montserrat"/>
                          <a:ea typeface="Montserrat"/>
                          <a:cs typeface="Montserrat"/>
                          <a:sym typeface="Montserrat"/>
                        </a:rPr>
                        <a:t>Résultat</a:t>
                      </a:r>
                      <a:endParaRPr sz="1200">
                        <a:latin typeface="Montserrat"/>
                        <a:ea typeface="Montserrat"/>
                        <a:cs typeface="Montserrat"/>
                        <a:sym typeface="Montserrat"/>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fr">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fr" sz="1200">
                          <a:latin typeface="Montserrat"/>
                          <a:ea typeface="Montserrat"/>
                          <a:cs typeface="Montserrat"/>
                          <a:sym typeface="Montserrat"/>
                        </a:rPr>
                        <a:t>L’utilisateur clique sur le bouton “Ajouter au panier” du produit “Crêpes chocolat x 12”</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fr" sz="1200">
                          <a:latin typeface="Montserrat"/>
                          <a:ea typeface="Montserrat"/>
                          <a:cs typeface="Montserrat"/>
                          <a:sym typeface="Montserrat"/>
                        </a:rPr>
                        <a:t>L’icône “Panier” indique le chiffre “1”</a:t>
                      </a:r>
                      <a:endParaRPr sz="12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fr" sz="1500">
                          <a:solidFill>
                            <a:schemeClr val="accent5"/>
                          </a:solidFill>
                          <a:latin typeface="Montserrat"/>
                          <a:ea typeface="Montserrat"/>
                          <a:cs typeface="Montserrat"/>
                          <a:sym typeface="Montserrat"/>
                        </a:rPr>
                        <a:t>✔</a:t>
                      </a:r>
                      <a:endParaRPr sz="1500">
                        <a:solidFill>
                          <a:schemeClr val="accent5"/>
                        </a:solidFill>
                        <a:latin typeface="Montserrat"/>
                        <a:ea typeface="Montserrat"/>
                        <a:cs typeface="Montserrat"/>
                        <a:sym typeface="Montserrat"/>
                      </a:endParaRPr>
                    </a:p>
                  </a:txBody>
                  <a:tcPr marT="91425" marB="91425" marR="91425" marL="91425" anchor="ctr"/>
                </a:tc>
              </a:tr>
              <a:tr h="100000">
                <a:tc>
                  <a:txBody>
                    <a:bodyPr/>
                    <a:lstStyle/>
                    <a:p>
                      <a:pPr indent="0" lvl="0" marL="0" rtl="0" algn="l">
                        <a:spcBef>
                          <a:spcPts val="0"/>
                        </a:spcBef>
                        <a:spcAft>
                          <a:spcPts val="0"/>
                        </a:spcAft>
                        <a:buNone/>
                      </a:pPr>
                      <a:r>
                        <a:rPr lang="fr">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fr" sz="1200">
                          <a:latin typeface="Montserrat"/>
                          <a:ea typeface="Montserrat"/>
                          <a:cs typeface="Montserrat"/>
                          <a:sym typeface="Montserrat"/>
                        </a:rPr>
                        <a:t>L’utilisateur survol l’icône “Panier”</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fr" sz="1200">
                          <a:latin typeface="Montserrat"/>
                          <a:ea typeface="Montserrat"/>
                          <a:cs typeface="Montserrat"/>
                          <a:sym typeface="Montserrat"/>
                        </a:rPr>
                        <a:t>Une info-bulle s’affiche et indique qu’il y a le produit </a:t>
                      </a:r>
                      <a:r>
                        <a:rPr lang="fr" sz="1200">
                          <a:solidFill>
                            <a:schemeClr val="dk1"/>
                          </a:solidFill>
                          <a:latin typeface="Montserrat"/>
                          <a:ea typeface="Montserrat"/>
                          <a:cs typeface="Montserrat"/>
                          <a:sym typeface="Montserrat"/>
                        </a:rPr>
                        <a:t>“Crêpes chocolat x 12”</a:t>
                      </a:r>
                      <a:endParaRPr sz="12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fr" sz="1500">
                          <a:solidFill>
                            <a:schemeClr val="accent5"/>
                          </a:solidFill>
                          <a:latin typeface="Montserrat"/>
                          <a:ea typeface="Montserrat"/>
                          <a:cs typeface="Montserrat"/>
                          <a:sym typeface="Montserrat"/>
                        </a:rPr>
                        <a:t>✔</a:t>
                      </a:r>
                      <a:endParaRPr sz="1200">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72" name="Shape 1072"/>
        <p:cNvGrpSpPr/>
        <p:nvPr/>
      </p:nvGrpSpPr>
      <p:grpSpPr>
        <a:xfrm>
          <a:off x="0" y="0"/>
          <a:ext cx="0" cy="0"/>
          <a:chOff x="0" y="0"/>
          <a:chExt cx="0" cy="0"/>
        </a:xfrm>
      </p:grpSpPr>
      <p:pic>
        <p:nvPicPr>
          <p:cNvPr id="1073" name="Google Shape;1073;p93"/>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74" name="Google Shape;1074;p93"/>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3"/>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p93"/>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cxnSp>
        <p:nvCxnSpPr>
          <p:cNvPr id="1077" name="Google Shape;1077;p93"/>
          <p:cNvCxnSpPr/>
          <p:nvPr/>
        </p:nvCxnSpPr>
        <p:spPr>
          <a:xfrm>
            <a:off x="1112415" y="1578225"/>
            <a:ext cx="0" cy="2739300"/>
          </a:xfrm>
          <a:prstGeom prst="straightConnector1">
            <a:avLst/>
          </a:prstGeom>
          <a:noFill/>
          <a:ln cap="flat" cmpd="sng" w="28575">
            <a:solidFill>
              <a:schemeClr val="dk2"/>
            </a:solidFill>
            <a:prstDash val="solid"/>
            <a:round/>
            <a:headEnd len="med" w="med" type="none"/>
            <a:tailEnd len="med" w="med" type="none"/>
          </a:ln>
        </p:spPr>
      </p:cxnSp>
      <p:grpSp>
        <p:nvGrpSpPr>
          <p:cNvPr id="1078" name="Google Shape;1078;p93"/>
          <p:cNvGrpSpPr/>
          <p:nvPr/>
        </p:nvGrpSpPr>
        <p:grpSpPr>
          <a:xfrm>
            <a:off x="952050" y="2922538"/>
            <a:ext cx="7102800" cy="646500"/>
            <a:chOff x="952050" y="1627138"/>
            <a:chExt cx="7102800" cy="646500"/>
          </a:xfrm>
        </p:grpSpPr>
        <p:sp>
          <p:nvSpPr>
            <p:cNvPr id="1079" name="Google Shape;1079;p93"/>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0" name="Google Shape;1080;p93"/>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4 : </a:t>
              </a:r>
              <a:r>
                <a:rPr b="1" lang="fr" sz="1500">
                  <a:solidFill>
                    <a:schemeClr val="dk2"/>
                  </a:solidFill>
                  <a:latin typeface="Montserrat"/>
                  <a:ea typeface="Montserrat"/>
                  <a:cs typeface="Montserrat"/>
                  <a:sym typeface="Montserrat"/>
                </a:rPr>
                <a:t>validation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tests techniques et fonctionnels, validation des spécifications</a:t>
              </a:r>
              <a:endParaRPr sz="1300">
                <a:solidFill>
                  <a:schemeClr val="dk2"/>
                </a:solidFill>
                <a:latin typeface="Montserrat Medium"/>
                <a:ea typeface="Montserrat Medium"/>
                <a:cs typeface="Montserrat Medium"/>
                <a:sym typeface="Montserrat Medium"/>
              </a:endParaRPr>
            </a:p>
          </p:txBody>
        </p:sp>
      </p:grpSp>
      <p:sp>
        <p:nvSpPr>
          <p:cNvPr id="1081" name="Google Shape;1081;p93"/>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Point d’étape</a:t>
            </a:r>
            <a:endParaRPr b="1" sz="3000">
              <a:solidFill>
                <a:schemeClr val="dk1"/>
              </a:solidFill>
            </a:endParaRPr>
          </a:p>
        </p:txBody>
      </p:sp>
      <p:grpSp>
        <p:nvGrpSpPr>
          <p:cNvPr id="1082" name="Google Shape;1082;p93"/>
          <p:cNvGrpSpPr/>
          <p:nvPr/>
        </p:nvGrpSpPr>
        <p:grpSpPr>
          <a:xfrm>
            <a:off x="952050" y="1627138"/>
            <a:ext cx="7102800" cy="646500"/>
            <a:chOff x="952050" y="1627138"/>
            <a:chExt cx="7102800" cy="646500"/>
          </a:xfrm>
        </p:grpSpPr>
        <p:sp>
          <p:nvSpPr>
            <p:cNvPr id="1083" name="Google Shape;1083;p93"/>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p93"/>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2 : </a:t>
              </a:r>
              <a:r>
                <a:rPr b="1" lang="fr" sz="1500">
                  <a:solidFill>
                    <a:schemeClr val="dk2"/>
                  </a:solidFill>
                  <a:latin typeface="Montserrat"/>
                  <a:ea typeface="Montserrat"/>
                  <a:cs typeface="Montserrat"/>
                  <a:sym typeface="Montserrat"/>
                </a:rPr>
                <a:t>conception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spécifications fonctionnelles et techniques, architecture, maquettage</a:t>
              </a:r>
              <a:endParaRPr sz="1300">
                <a:solidFill>
                  <a:schemeClr val="dk2"/>
                </a:solidFill>
                <a:latin typeface="Montserrat Medium"/>
                <a:ea typeface="Montserrat Medium"/>
                <a:cs typeface="Montserrat Medium"/>
                <a:sym typeface="Montserrat Medium"/>
              </a:endParaRPr>
            </a:p>
          </p:txBody>
        </p:sp>
      </p:grpSp>
      <p:grpSp>
        <p:nvGrpSpPr>
          <p:cNvPr id="1085" name="Google Shape;1085;p93"/>
          <p:cNvGrpSpPr/>
          <p:nvPr/>
        </p:nvGrpSpPr>
        <p:grpSpPr>
          <a:xfrm>
            <a:off x="952050" y="2236738"/>
            <a:ext cx="7102800" cy="646500"/>
            <a:chOff x="952050" y="1627138"/>
            <a:chExt cx="7102800" cy="646500"/>
          </a:xfrm>
        </p:grpSpPr>
        <p:sp>
          <p:nvSpPr>
            <p:cNvPr id="1086" name="Google Shape;1086;p93"/>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7" name="Google Shape;1087;p93"/>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3 : </a:t>
              </a:r>
              <a:r>
                <a:rPr b="1" lang="fr" sz="1500">
                  <a:solidFill>
                    <a:schemeClr val="dk2"/>
                  </a:solidFill>
                  <a:latin typeface="Montserrat"/>
                  <a:ea typeface="Montserrat"/>
                  <a:cs typeface="Montserrat"/>
                  <a:sym typeface="Montserrat"/>
                </a:rPr>
                <a:t>réalisation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production, documentation</a:t>
              </a:r>
              <a:endParaRPr sz="1300">
                <a:solidFill>
                  <a:schemeClr val="dk2"/>
                </a:solidFill>
                <a:latin typeface="Montserrat Medium"/>
                <a:ea typeface="Montserrat Medium"/>
                <a:cs typeface="Montserrat Medium"/>
                <a:sym typeface="Montserrat Medium"/>
              </a:endParaRPr>
            </a:p>
          </p:txBody>
        </p:sp>
      </p:grpSp>
      <p:grpSp>
        <p:nvGrpSpPr>
          <p:cNvPr id="1088" name="Google Shape;1088;p93"/>
          <p:cNvGrpSpPr/>
          <p:nvPr/>
        </p:nvGrpSpPr>
        <p:grpSpPr>
          <a:xfrm>
            <a:off x="952050" y="3532138"/>
            <a:ext cx="7102800" cy="646500"/>
            <a:chOff x="952050" y="1627138"/>
            <a:chExt cx="7102800" cy="646500"/>
          </a:xfrm>
        </p:grpSpPr>
        <p:sp>
          <p:nvSpPr>
            <p:cNvPr id="1089" name="Google Shape;1089;p93"/>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0" name="Google Shape;1090;p93"/>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fr" sz="1700">
                  <a:solidFill>
                    <a:schemeClr val="lt1"/>
                  </a:solidFill>
                  <a:latin typeface="Montserrat"/>
                  <a:ea typeface="Montserrat"/>
                  <a:cs typeface="Montserrat"/>
                  <a:sym typeface="Montserrat"/>
                </a:rPr>
                <a:t>?</a:t>
              </a:r>
              <a:r>
                <a:rPr lang="fr" sz="1500">
                  <a:solidFill>
                    <a:schemeClr val="dk2"/>
                  </a:solidFill>
                  <a:latin typeface="Montserrat Medium"/>
                  <a:ea typeface="Montserrat Medium"/>
                  <a:cs typeface="Montserrat Medium"/>
                  <a:sym typeface="Montserrat Medium"/>
                </a:rPr>
                <a:t>   Étape 5 : </a:t>
              </a:r>
              <a:r>
                <a:rPr b="1" lang="fr" sz="1500">
                  <a:solidFill>
                    <a:schemeClr val="dk2"/>
                  </a:solidFill>
                  <a:latin typeface="Montserrat"/>
                  <a:ea typeface="Montserrat"/>
                  <a:cs typeface="Montserrat"/>
                  <a:sym typeface="Montserrat"/>
                </a:rPr>
                <a:t>livraison</a:t>
              </a:r>
              <a:r>
                <a:rPr lang="fr" sz="1500">
                  <a:solidFill>
                    <a:schemeClr val="dk2"/>
                  </a:solidFill>
                  <a:latin typeface="Montserrat Medium"/>
                  <a:ea typeface="Montserrat Medium"/>
                  <a:cs typeface="Montserrat Medium"/>
                  <a:sym typeface="Montserrat Medium"/>
                </a:rPr>
                <a:t> du projet</a:t>
              </a:r>
              <a:endParaRPr sz="1300">
                <a:solidFill>
                  <a:schemeClr val="dk2"/>
                </a:solidFill>
                <a:latin typeface="Montserrat Medium"/>
                <a:ea typeface="Montserrat Medium"/>
                <a:cs typeface="Montserrat Medium"/>
                <a:sym typeface="Montserrat Medium"/>
              </a:endParaRPr>
            </a:p>
          </p:txBody>
        </p:sp>
      </p:grpSp>
      <p:sp>
        <p:nvSpPr>
          <p:cNvPr id="1091" name="Google Shape;1091;p93"/>
          <p:cNvSpPr/>
          <p:nvPr/>
        </p:nvSpPr>
        <p:spPr>
          <a:xfrm>
            <a:off x="809700" y="3573500"/>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2" name="Google Shape;1092;p93"/>
          <p:cNvSpPr/>
          <p:nvPr/>
        </p:nvSpPr>
        <p:spPr>
          <a:xfrm>
            <a:off x="1282100" y="3573500"/>
            <a:ext cx="7102800" cy="5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96" name="Shape 1096"/>
        <p:cNvGrpSpPr/>
        <p:nvPr/>
      </p:nvGrpSpPr>
      <p:grpSpPr>
        <a:xfrm>
          <a:off x="0" y="0"/>
          <a:ext cx="0" cy="0"/>
          <a:chOff x="0" y="0"/>
          <a:chExt cx="0" cy="0"/>
        </a:xfrm>
      </p:grpSpPr>
      <p:pic>
        <p:nvPicPr>
          <p:cNvPr id="1097" name="Google Shape;1097;p94"/>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098" name="Google Shape;1098;p94"/>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4"/>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0" name="Google Shape;1100;p94"/>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101" name="Google Shape;1101;p94"/>
          <p:cNvSpPr txBox="1"/>
          <p:nvPr/>
        </p:nvSpPr>
        <p:spPr>
          <a:xfrm>
            <a:off x="952050" y="1621725"/>
            <a:ext cx="71028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On fournit le produit au client.</a:t>
            </a:r>
            <a:endParaRPr sz="15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fr" sz="1500">
                <a:solidFill>
                  <a:schemeClr val="dk2"/>
                </a:solidFill>
                <a:latin typeface="Montserrat Medium"/>
                <a:ea typeface="Montserrat Medium"/>
                <a:cs typeface="Montserrat Medium"/>
                <a:sym typeface="Montserrat Medium"/>
              </a:rPr>
              <a:t>Pour un site Web :</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livraison sur l’environnement de production (déploiement)</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on livre la documentation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accompagnement / formation</a:t>
            </a:r>
            <a:endParaRPr sz="1500">
              <a:solidFill>
                <a:schemeClr val="dk2"/>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2"/>
              </a:buClr>
              <a:buSzPts val="1500"/>
              <a:buFont typeface="Montserrat Medium"/>
              <a:buChar char="●"/>
            </a:pPr>
            <a:r>
              <a:rPr lang="fr" sz="1500">
                <a:solidFill>
                  <a:schemeClr val="dk2"/>
                </a:solidFill>
                <a:latin typeface="Montserrat Medium"/>
                <a:ea typeface="Montserrat Medium"/>
                <a:cs typeface="Montserrat Medium"/>
                <a:sym typeface="Montserrat Medium"/>
              </a:rPr>
              <a:t>période de garantie</a:t>
            </a:r>
            <a:endParaRPr sz="1500">
              <a:solidFill>
                <a:schemeClr val="dk2"/>
              </a:solidFill>
              <a:latin typeface="Montserrat Medium"/>
              <a:ea typeface="Montserrat Medium"/>
              <a:cs typeface="Montserrat Medium"/>
              <a:sym typeface="Montserrat Medium"/>
            </a:endParaRPr>
          </a:p>
        </p:txBody>
      </p:sp>
      <p:sp>
        <p:nvSpPr>
          <p:cNvPr id="1102" name="Google Shape;1102;p94"/>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Livraison du projet </a:t>
            </a:r>
            <a:r>
              <a:rPr b="1" lang="fr" sz="2600">
                <a:solidFill>
                  <a:schemeClr val="dk1"/>
                </a:solidFill>
              </a:rPr>
              <a:t>✅</a:t>
            </a:r>
            <a:endParaRPr b="1" sz="26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06" name="Shape 1106"/>
        <p:cNvGrpSpPr/>
        <p:nvPr/>
      </p:nvGrpSpPr>
      <p:grpSpPr>
        <a:xfrm>
          <a:off x="0" y="0"/>
          <a:ext cx="0" cy="0"/>
          <a:chOff x="0" y="0"/>
          <a:chExt cx="0" cy="0"/>
        </a:xfrm>
      </p:grpSpPr>
      <p:pic>
        <p:nvPicPr>
          <p:cNvPr id="1107" name="Google Shape;1107;p95"/>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108" name="Google Shape;1108;p95"/>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5"/>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95"/>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cxnSp>
        <p:nvCxnSpPr>
          <p:cNvPr id="1111" name="Google Shape;1111;p95"/>
          <p:cNvCxnSpPr/>
          <p:nvPr/>
        </p:nvCxnSpPr>
        <p:spPr>
          <a:xfrm>
            <a:off x="1112415" y="1578225"/>
            <a:ext cx="0" cy="2739300"/>
          </a:xfrm>
          <a:prstGeom prst="straightConnector1">
            <a:avLst/>
          </a:prstGeom>
          <a:noFill/>
          <a:ln cap="flat" cmpd="sng" w="28575">
            <a:solidFill>
              <a:schemeClr val="dk2"/>
            </a:solidFill>
            <a:prstDash val="solid"/>
            <a:round/>
            <a:headEnd len="med" w="med" type="none"/>
            <a:tailEnd len="med" w="med" type="none"/>
          </a:ln>
        </p:spPr>
      </p:cxnSp>
      <p:grpSp>
        <p:nvGrpSpPr>
          <p:cNvPr id="1112" name="Google Shape;1112;p95"/>
          <p:cNvGrpSpPr/>
          <p:nvPr/>
        </p:nvGrpSpPr>
        <p:grpSpPr>
          <a:xfrm>
            <a:off x="952050" y="2922538"/>
            <a:ext cx="7102800" cy="646500"/>
            <a:chOff x="952050" y="1627138"/>
            <a:chExt cx="7102800" cy="646500"/>
          </a:xfrm>
        </p:grpSpPr>
        <p:sp>
          <p:nvSpPr>
            <p:cNvPr id="1113" name="Google Shape;1113;p95"/>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4" name="Google Shape;1114;p95"/>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5 : </a:t>
              </a:r>
              <a:r>
                <a:rPr b="1" lang="fr" sz="1500">
                  <a:solidFill>
                    <a:schemeClr val="dk2"/>
                  </a:solidFill>
                  <a:latin typeface="Montserrat"/>
                  <a:ea typeface="Montserrat"/>
                  <a:cs typeface="Montserrat"/>
                  <a:sym typeface="Montserrat"/>
                </a:rPr>
                <a:t>livraison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mise en production, documentation, support</a:t>
              </a:r>
              <a:endParaRPr sz="1300">
                <a:solidFill>
                  <a:schemeClr val="dk2"/>
                </a:solidFill>
                <a:latin typeface="Montserrat Medium"/>
                <a:ea typeface="Montserrat Medium"/>
                <a:cs typeface="Montserrat Medium"/>
                <a:sym typeface="Montserrat Medium"/>
              </a:endParaRPr>
            </a:p>
          </p:txBody>
        </p:sp>
      </p:grpSp>
      <p:sp>
        <p:nvSpPr>
          <p:cNvPr id="1115" name="Google Shape;1115;p95"/>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En pratique - Point d’étape</a:t>
            </a:r>
            <a:endParaRPr b="1" sz="3000">
              <a:solidFill>
                <a:schemeClr val="dk1"/>
              </a:solidFill>
            </a:endParaRPr>
          </a:p>
        </p:txBody>
      </p:sp>
      <p:grpSp>
        <p:nvGrpSpPr>
          <p:cNvPr id="1116" name="Google Shape;1116;p95"/>
          <p:cNvGrpSpPr/>
          <p:nvPr/>
        </p:nvGrpSpPr>
        <p:grpSpPr>
          <a:xfrm>
            <a:off x="952050" y="1627138"/>
            <a:ext cx="7102800" cy="646500"/>
            <a:chOff x="952050" y="1627138"/>
            <a:chExt cx="7102800" cy="646500"/>
          </a:xfrm>
        </p:grpSpPr>
        <p:sp>
          <p:nvSpPr>
            <p:cNvPr id="1117" name="Google Shape;1117;p95"/>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8" name="Google Shape;1118;p95"/>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3 : </a:t>
              </a:r>
              <a:r>
                <a:rPr b="1" lang="fr" sz="1500">
                  <a:solidFill>
                    <a:schemeClr val="dk2"/>
                  </a:solidFill>
                  <a:latin typeface="Montserrat"/>
                  <a:ea typeface="Montserrat"/>
                  <a:cs typeface="Montserrat"/>
                  <a:sym typeface="Montserrat"/>
                </a:rPr>
                <a:t>réalisation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production, documentation</a:t>
              </a:r>
              <a:endParaRPr sz="1300">
                <a:solidFill>
                  <a:schemeClr val="dk2"/>
                </a:solidFill>
                <a:latin typeface="Montserrat Medium"/>
                <a:ea typeface="Montserrat Medium"/>
                <a:cs typeface="Montserrat Medium"/>
                <a:sym typeface="Montserrat Medium"/>
              </a:endParaRPr>
            </a:p>
          </p:txBody>
        </p:sp>
      </p:grpSp>
      <p:grpSp>
        <p:nvGrpSpPr>
          <p:cNvPr id="1119" name="Google Shape;1119;p95"/>
          <p:cNvGrpSpPr/>
          <p:nvPr/>
        </p:nvGrpSpPr>
        <p:grpSpPr>
          <a:xfrm>
            <a:off x="952050" y="2236738"/>
            <a:ext cx="7102800" cy="646500"/>
            <a:chOff x="952050" y="1627138"/>
            <a:chExt cx="7102800" cy="646500"/>
          </a:xfrm>
        </p:grpSpPr>
        <p:sp>
          <p:nvSpPr>
            <p:cNvPr id="1120" name="Google Shape;1120;p95"/>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1" name="Google Shape;1121;p95"/>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sz="1500">
                  <a:solidFill>
                    <a:schemeClr val="lt1"/>
                  </a:solidFill>
                  <a:latin typeface="Montserrat Medium"/>
                  <a:ea typeface="Montserrat Medium"/>
                  <a:cs typeface="Montserrat Medium"/>
                  <a:sym typeface="Montserrat Medium"/>
                </a:rPr>
                <a:t>✔</a:t>
              </a:r>
              <a:r>
                <a:rPr lang="fr" sz="1500">
                  <a:solidFill>
                    <a:schemeClr val="dk2"/>
                  </a:solidFill>
                  <a:latin typeface="Montserrat Medium"/>
                  <a:ea typeface="Montserrat Medium"/>
                  <a:cs typeface="Montserrat Medium"/>
                  <a:sym typeface="Montserrat Medium"/>
                </a:rPr>
                <a:t>  </a:t>
              </a:r>
              <a:r>
                <a:rPr lang="fr" sz="1500">
                  <a:solidFill>
                    <a:schemeClr val="dk2"/>
                  </a:solidFill>
                  <a:latin typeface="Montserrat Medium"/>
                  <a:ea typeface="Montserrat Medium"/>
                  <a:cs typeface="Montserrat Medium"/>
                  <a:sym typeface="Montserrat Medium"/>
                </a:rPr>
                <a:t>Étape 4 : </a:t>
              </a:r>
              <a:r>
                <a:rPr b="1" lang="fr" sz="1500">
                  <a:solidFill>
                    <a:schemeClr val="dk2"/>
                  </a:solidFill>
                  <a:latin typeface="Montserrat"/>
                  <a:ea typeface="Montserrat"/>
                  <a:cs typeface="Montserrat"/>
                  <a:sym typeface="Montserrat"/>
                </a:rPr>
                <a:t>validation</a:t>
              </a:r>
              <a:r>
                <a:rPr lang="fr" sz="1500">
                  <a:solidFill>
                    <a:schemeClr val="dk2"/>
                  </a:solidFill>
                  <a:latin typeface="Montserrat Medium"/>
                  <a:ea typeface="Montserrat Medium"/>
                  <a:cs typeface="Montserrat Medium"/>
                  <a:sym typeface="Montserrat Medium"/>
                </a:rPr>
                <a:t> du projet</a:t>
              </a:r>
              <a:br>
                <a:rPr lang="fr" sz="1500">
                  <a:solidFill>
                    <a:schemeClr val="dk2"/>
                  </a:solidFill>
                  <a:latin typeface="Montserrat Medium"/>
                  <a:ea typeface="Montserrat Medium"/>
                  <a:cs typeface="Montserrat Medium"/>
                  <a:sym typeface="Montserrat Medium"/>
                </a:rPr>
              </a:br>
              <a:r>
                <a:rPr lang="fr" sz="1300">
                  <a:solidFill>
                    <a:schemeClr val="dk2"/>
                  </a:solidFill>
                  <a:latin typeface="Montserrat Medium"/>
                  <a:ea typeface="Montserrat Medium"/>
                  <a:cs typeface="Montserrat Medium"/>
                  <a:sym typeface="Montserrat Medium"/>
                </a:rPr>
                <a:t>       tests techniques et fonctionnels, validation des spécifications</a:t>
              </a:r>
              <a:endParaRPr sz="1300">
                <a:solidFill>
                  <a:schemeClr val="dk2"/>
                </a:solidFill>
                <a:latin typeface="Montserrat Medium"/>
                <a:ea typeface="Montserrat Medium"/>
                <a:cs typeface="Montserrat Medium"/>
                <a:sym typeface="Montserrat Medium"/>
              </a:endParaRPr>
            </a:p>
          </p:txBody>
        </p:sp>
      </p:grpSp>
      <p:grpSp>
        <p:nvGrpSpPr>
          <p:cNvPr id="1122" name="Google Shape;1122;p95"/>
          <p:cNvGrpSpPr/>
          <p:nvPr/>
        </p:nvGrpSpPr>
        <p:grpSpPr>
          <a:xfrm>
            <a:off x="952050" y="3532138"/>
            <a:ext cx="7102800" cy="646500"/>
            <a:chOff x="952050" y="1627138"/>
            <a:chExt cx="7102800" cy="646500"/>
          </a:xfrm>
        </p:grpSpPr>
        <p:sp>
          <p:nvSpPr>
            <p:cNvPr id="1123" name="Google Shape;1123;p95"/>
            <p:cNvSpPr/>
            <p:nvPr/>
          </p:nvSpPr>
          <p:spPr>
            <a:xfrm>
              <a:off x="980601" y="1708782"/>
              <a:ext cx="278100" cy="278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4" name="Google Shape;1124;p95"/>
            <p:cNvSpPr txBox="1"/>
            <p:nvPr/>
          </p:nvSpPr>
          <p:spPr>
            <a:xfrm>
              <a:off x="952050" y="1627138"/>
              <a:ext cx="7102800" cy="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fr" sz="1700">
                  <a:solidFill>
                    <a:schemeClr val="lt1"/>
                  </a:solidFill>
                  <a:latin typeface="Montserrat"/>
                  <a:ea typeface="Montserrat"/>
                  <a:cs typeface="Montserrat"/>
                  <a:sym typeface="Montserrat"/>
                </a:rPr>
                <a:t>?</a:t>
              </a:r>
              <a:r>
                <a:rPr lang="fr" sz="1500">
                  <a:solidFill>
                    <a:schemeClr val="dk2"/>
                  </a:solidFill>
                  <a:latin typeface="Montserrat Medium"/>
                  <a:ea typeface="Montserrat Medium"/>
                  <a:cs typeface="Montserrat Medium"/>
                  <a:sym typeface="Montserrat Medium"/>
                </a:rPr>
                <a:t>   Clôture du projet 🎉</a:t>
              </a:r>
              <a:endParaRPr sz="1300">
                <a:solidFill>
                  <a:schemeClr val="dk2"/>
                </a:solidFill>
                <a:latin typeface="Montserrat Medium"/>
                <a:ea typeface="Montserrat Medium"/>
                <a:cs typeface="Montserrat Medium"/>
                <a:sym typeface="Montserrat Medium"/>
              </a:endParaRPr>
            </a:p>
          </p:txBody>
        </p:sp>
      </p:grpSp>
      <p:sp>
        <p:nvSpPr>
          <p:cNvPr id="1125" name="Google Shape;1125;p95"/>
          <p:cNvSpPr/>
          <p:nvPr/>
        </p:nvSpPr>
        <p:spPr>
          <a:xfrm>
            <a:off x="755250" y="3573500"/>
            <a:ext cx="7387500" cy="7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6" name="Google Shape;1126;p95"/>
          <p:cNvSpPr/>
          <p:nvPr/>
        </p:nvSpPr>
        <p:spPr>
          <a:xfrm>
            <a:off x="1288450" y="3608350"/>
            <a:ext cx="7102800" cy="5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0" name="Shape 1130"/>
        <p:cNvGrpSpPr/>
        <p:nvPr/>
      </p:nvGrpSpPr>
      <p:grpSpPr>
        <a:xfrm>
          <a:off x="0" y="0"/>
          <a:ext cx="0" cy="0"/>
          <a:chOff x="0" y="0"/>
          <a:chExt cx="0" cy="0"/>
        </a:xfrm>
      </p:grpSpPr>
      <p:pic>
        <p:nvPicPr>
          <p:cNvPr id="1131" name="Google Shape;1131;p96"/>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132" name="Google Shape;1132;p96"/>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6"/>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4" name="Google Shape;1134;p96"/>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135" name="Google Shape;1135;p96"/>
          <p:cNvSpPr txBox="1"/>
          <p:nvPr/>
        </p:nvSpPr>
        <p:spPr>
          <a:xfrm>
            <a:off x="799200" y="23244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Des questions ?</a:t>
            </a:r>
            <a:endParaRPr b="1" sz="3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4087613" y="4598574"/>
            <a:ext cx="968774" cy="544925"/>
          </a:xfrm>
          <a:prstGeom prst="rect">
            <a:avLst/>
          </a:prstGeom>
          <a:noFill/>
          <a:ln>
            <a:noFill/>
          </a:ln>
        </p:spPr>
      </p:pic>
      <p:sp>
        <p:nvSpPr>
          <p:cNvPr id="135" name="Google Shape;135;p21"/>
          <p:cNvSpPr/>
          <p:nvPr/>
        </p:nvSpPr>
        <p:spPr>
          <a:xfrm>
            <a:off x="-7200" y="0"/>
            <a:ext cx="9158400" cy="1546500"/>
          </a:xfrm>
          <a:prstGeom prst="rect">
            <a:avLst/>
          </a:prstGeom>
          <a:solidFill>
            <a:srgbClr val="FFB4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363600" y="696900"/>
            <a:ext cx="8279700" cy="3901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1"/>
          <p:cNvSpPr txBox="1"/>
          <p:nvPr/>
        </p:nvSpPr>
        <p:spPr>
          <a:xfrm>
            <a:off x="363600" y="296700"/>
            <a:ext cx="27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2"/>
                </a:solidFill>
                <a:latin typeface="Oswald"/>
                <a:ea typeface="Oswald"/>
                <a:cs typeface="Oswald"/>
                <a:sym typeface="Oswald"/>
              </a:rPr>
              <a:t>Gestion de projet</a:t>
            </a:r>
            <a:endParaRPr b="1">
              <a:solidFill>
                <a:schemeClr val="dk2"/>
              </a:solidFill>
              <a:latin typeface="Oswald"/>
              <a:ea typeface="Oswald"/>
              <a:cs typeface="Oswald"/>
              <a:sym typeface="Oswald"/>
            </a:endParaRPr>
          </a:p>
        </p:txBody>
      </p:sp>
      <p:sp>
        <p:nvSpPr>
          <p:cNvPr id="138" name="Google Shape;138;p21"/>
          <p:cNvSpPr txBox="1"/>
          <p:nvPr/>
        </p:nvSpPr>
        <p:spPr>
          <a:xfrm>
            <a:off x="755250" y="817875"/>
            <a:ext cx="72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000">
                <a:solidFill>
                  <a:schemeClr val="dk1"/>
                </a:solidFill>
              </a:rPr>
              <a:t>Qu’est-ce que la gestion de projet ? </a:t>
            </a:r>
            <a:r>
              <a:rPr lang="fr" sz="2800">
                <a:solidFill>
                  <a:schemeClr val="dk2"/>
                </a:solidFill>
                <a:latin typeface="Montserrat Medium"/>
                <a:ea typeface="Montserrat Medium"/>
                <a:cs typeface="Montserrat Medium"/>
                <a:sym typeface="Montserrat Medium"/>
              </a:rPr>
              <a:t>🤔</a:t>
            </a:r>
            <a:r>
              <a:rPr b="1" lang="fr" sz="3000">
                <a:solidFill>
                  <a:schemeClr val="dk1"/>
                </a:solidFill>
              </a:rPr>
              <a:t> </a:t>
            </a:r>
            <a:endParaRPr b="1" sz="3000">
              <a:solidFill>
                <a:schemeClr val="dk1"/>
              </a:solidFill>
            </a:endParaRPr>
          </a:p>
        </p:txBody>
      </p:sp>
      <p:sp>
        <p:nvSpPr>
          <p:cNvPr id="139" name="Google Shape;139;p21"/>
          <p:cNvSpPr txBox="1"/>
          <p:nvPr/>
        </p:nvSpPr>
        <p:spPr>
          <a:xfrm>
            <a:off x="952050" y="1704102"/>
            <a:ext cx="7102800" cy="251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600">
                <a:solidFill>
                  <a:schemeClr val="dk2"/>
                </a:solidFill>
                <a:latin typeface="Montserrat Medium"/>
                <a:ea typeface="Montserrat Medium"/>
                <a:cs typeface="Montserrat Medium"/>
                <a:sym typeface="Montserrat Medium"/>
              </a:rPr>
              <a:t>La </a:t>
            </a:r>
            <a:r>
              <a:rPr b="1" lang="fr" sz="1600">
                <a:solidFill>
                  <a:schemeClr val="dk2"/>
                </a:solidFill>
                <a:latin typeface="Montserrat"/>
                <a:ea typeface="Montserrat"/>
                <a:cs typeface="Montserrat"/>
                <a:sym typeface="Montserrat"/>
              </a:rPr>
              <a:t>gestion de projet</a:t>
            </a:r>
            <a:r>
              <a:rPr lang="fr" sz="1600">
                <a:solidFill>
                  <a:schemeClr val="dk2"/>
                </a:solidFill>
                <a:latin typeface="Montserrat Medium"/>
                <a:ea typeface="Montserrat Medium"/>
                <a:cs typeface="Montserrat Medium"/>
                <a:sym typeface="Montserrat Medium"/>
              </a:rPr>
              <a:t>, la </a:t>
            </a:r>
            <a:r>
              <a:rPr b="1" lang="fr" sz="1600">
                <a:solidFill>
                  <a:schemeClr val="dk2"/>
                </a:solidFill>
                <a:latin typeface="Montserrat"/>
                <a:ea typeface="Montserrat"/>
                <a:cs typeface="Montserrat"/>
                <a:sym typeface="Montserrat"/>
              </a:rPr>
              <a:t>conduite de projet</a:t>
            </a:r>
            <a:r>
              <a:rPr lang="fr" sz="1600">
                <a:solidFill>
                  <a:schemeClr val="dk2"/>
                </a:solidFill>
                <a:latin typeface="Montserrat Medium"/>
                <a:ea typeface="Montserrat Medium"/>
                <a:cs typeface="Montserrat Medium"/>
                <a:sym typeface="Montserrat Medium"/>
              </a:rPr>
              <a:t>, l'</a:t>
            </a:r>
            <a:r>
              <a:rPr b="1" lang="fr" sz="1600">
                <a:solidFill>
                  <a:schemeClr val="dk2"/>
                </a:solidFill>
                <a:latin typeface="Montserrat"/>
                <a:ea typeface="Montserrat"/>
                <a:cs typeface="Montserrat"/>
                <a:sym typeface="Montserrat"/>
              </a:rPr>
              <a:t>ingénierie de projet</a:t>
            </a:r>
            <a:r>
              <a:rPr lang="fr" sz="1600">
                <a:solidFill>
                  <a:schemeClr val="dk2"/>
                </a:solidFill>
                <a:latin typeface="Montserrat Medium"/>
                <a:ea typeface="Montserrat Medium"/>
                <a:cs typeface="Montserrat Medium"/>
                <a:sym typeface="Montserrat Medium"/>
              </a:rPr>
              <a:t>, ou encore le </a:t>
            </a:r>
            <a:r>
              <a:rPr b="1" lang="fr" sz="1600">
                <a:solidFill>
                  <a:schemeClr val="dk2"/>
                </a:solidFill>
                <a:latin typeface="Montserrat"/>
                <a:ea typeface="Montserrat"/>
                <a:cs typeface="Montserrat"/>
                <a:sym typeface="Montserrat"/>
              </a:rPr>
              <a:t>management de projet</a:t>
            </a:r>
            <a:r>
              <a:rPr lang="fr" sz="1600">
                <a:solidFill>
                  <a:schemeClr val="dk2"/>
                </a:solidFill>
                <a:latin typeface="Montserrat Medium"/>
                <a:ea typeface="Montserrat Medium"/>
                <a:cs typeface="Montserrat Medium"/>
                <a:sym typeface="Montserrat Medium"/>
              </a:rPr>
              <a:t> est l'ensemble des </a:t>
            </a:r>
            <a:r>
              <a:rPr b="1" lang="fr" sz="1600">
                <a:solidFill>
                  <a:schemeClr val="dk2"/>
                </a:solidFill>
                <a:latin typeface="Montserrat"/>
                <a:ea typeface="Montserrat"/>
                <a:cs typeface="Montserrat"/>
                <a:sym typeface="Montserrat"/>
              </a:rPr>
              <a:t>activités</a:t>
            </a:r>
            <a:r>
              <a:rPr lang="fr" sz="1600">
                <a:solidFill>
                  <a:schemeClr val="dk2"/>
                </a:solidFill>
                <a:latin typeface="Montserrat Medium"/>
                <a:ea typeface="Montserrat Medium"/>
                <a:cs typeface="Montserrat Medium"/>
                <a:sym typeface="Montserrat Medium"/>
              </a:rPr>
              <a:t> visant à </a:t>
            </a:r>
            <a:r>
              <a:rPr b="1" lang="fr" sz="1600">
                <a:solidFill>
                  <a:schemeClr val="dk2"/>
                </a:solidFill>
                <a:latin typeface="Montserrat"/>
                <a:ea typeface="Montserrat"/>
                <a:cs typeface="Montserrat"/>
                <a:sym typeface="Montserrat"/>
              </a:rPr>
              <a:t>organiser</a:t>
            </a:r>
            <a:r>
              <a:rPr lang="fr" sz="1600">
                <a:solidFill>
                  <a:schemeClr val="dk2"/>
                </a:solidFill>
                <a:latin typeface="Montserrat Medium"/>
                <a:ea typeface="Montserrat Medium"/>
                <a:cs typeface="Montserrat Medium"/>
                <a:sym typeface="Montserrat Medium"/>
              </a:rPr>
              <a:t> le bon déroulement d’un projet et à en atteindre les </a:t>
            </a:r>
            <a:r>
              <a:rPr b="1" lang="fr" sz="1600">
                <a:solidFill>
                  <a:schemeClr val="dk2"/>
                </a:solidFill>
                <a:latin typeface="Montserrat"/>
                <a:ea typeface="Montserrat"/>
                <a:cs typeface="Montserrat"/>
                <a:sym typeface="Montserrat"/>
              </a:rPr>
              <a:t>objectifs</a:t>
            </a:r>
            <a:r>
              <a:rPr lang="fr" sz="1600">
                <a:solidFill>
                  <a:schemeClr val="dk2"/>
                </a:solidFill>
                <a:latin typeface="Montserrat Medium"/>
                <a:ea typeface="Montserrat Medium"/>
                <a:cs typeface="Montserrat Medium"/>
                <a:sym typeface="Montserrat Medium"/>
              </a:rPr>
              <a:t> en </a:t>
            </a:r>
            <a:r>
              <a:rPr b="1" lang="fr" sz="1600">
                <a:solidFill>
                  <a:schemeClr val="dk2"/>
                </a:solidFill>
                <a:latin typeface="Montserrat"/>
                <a:ea typeface="Montserrat"/>
                <a:cs typeface="Montserrat"/>
                <a:sym typeface="Montserrat"/>
              </a:rPr>
              <a:t>temps et en heures</a:t>
            </a:r>
            <a:r>
              <a:rPr lang="fr" sz="1600">
                <a:solidFill>
                  <a:schemeClr val="dk2"/>
                </a:solidFill>
                <a:latin typeface="Montserrat Medium"/>
                <a:ea typeface="Montserrat Medium"/>
                <a:cs typeface="Montserrat Medium"/>
                <a:sym typeface="Montserrat Medium"/>
              </a:rPr>
              <a:t> selon les objectifs visés.</a:t>
            </a:r>
            <a:br>
              <a:rPr lang="fr" sz="1600">
                <a:solidFill>
                  <a:schemeClr val="dk2"/>
                </a:solidFill>
                <a:latin typeface="Montserrat Medium"/>
                <a:ea typeface="Montserrat Medium"/>
                <a:cs typeface="Montserrat Medium"/>
                <a:sym typeface="Montserrat Medium"/>
              </a:rPr>
            </a:br>
            <a:r>
              <a:rPr lang="fr" sz="1600">
                <a:solidFill>
                  <a:schemeClr val="dk2"/>
                </a:solidFill>
                <a:latin typeface="Montserrat Medium"/>
                <a:ea typeface="Montserrat Medium"/>
                <a:cs typeface="Montserrat Medium"/>
                <a:sym typeface="Montserrat Medium"/>
              </a:rPr>
              <a:t>Elle consiste à appliquer les </a:t>
            </a:r>
            <a:r>
              <a:rPr b="1" lang="fr" sz="1600">
                <a:solidFill>
                  <a:schemeClr val="dk2"/>
                </a:solidFill>
                <a:latin typeface="Montserrat"/>
                <a:ea typeface="Montserrat"/>
                <a:cs typeface="Montserrat"/>
                <a:sym typeface="Montserrat"/>
              </a:rPr>
              <a:t>méthodes</a:t>
            </a:r>
            <a:r>
              <a:rPr lang="fr" sz="1600">
                <a:solidFill>
                  <a:schemeClr val="dk2"/>
                </a:solidFill>
                <a:latin typeface="Montserrat Medium"/>
                <a:ea typeface="Montserrat Medium"/>
                <a:cs typeface="Montserrat Medium"/>
                <a:sym typeface="Montserrat Medium"/>
              </a:rPr>
              <a:t>, </a:t>
            </a:r>
            <a:r>
              <a:rPr b="1" lang="fr" sz="1600">
                <a:solidFill>
                  <a:schemeClr val="dk2"/>
                </a:solidFill>
                <a:latin typeface="Montserrat"/>
                <a:ea typeface="Montserrat"/>
                <a:cs typeface="Montserrat"/>
                <a:sym typeface="Montserrat"/>
              </a:rPr>
              <a:t>techniques</a:t>
            </a:r>
            <a:r>
              <a:rPr lang="fr" sz="1600">
                <a:solidFill>
                  <a:schemeClr val="dk2"/>
                </a:solidFill>
                <a:latin typeface="Montserrat Medium"/>
                <a:ea typeface="Montserrat Medium"/>
                <a:cs typeface="Montserrat Medium"/>
                <a:sym typeface="Montserrat Medium"/>
              </a:rPr>
              <a:t>, et </a:t>
            </a:r>
            <a:r>
              <a:rPr b="1" lang="fr" sz="1600">
                <a:solidFill>
                  <a:schemeClr val="dk2"/>
                </a:solidFill>
                <a:latin typeface="Montserrat"/>
                <a:ea typeface="Montserrat"/>
                <a:cs typeface="Montserrat"/>
                <a:sym typeface="Montserrat"/>
              </a:rPr>
              <a:t>outils</a:t>
            </a:r>
            <a:r>
              <a:rPr lang="fr" sz="1600">
                <a:solidFill>
                  <a:schemeClr val="dk2"/>
                </a:solidFill>
                <a:latin typeface="Montserrat Medium"/>
                <a:ea typeface="Montserrat Medium"/>
                <a:cs typeface="Montserrat Medium"/>
                <a:sym typeface="Montserrat Medium"/>
              </a:rPr>
              <a:t> de gestion spécifiques aux différentes étapes du projet, de l'évaluation de l'opportunité jusqu'à l'achèvement du projet.</a:t>
            </a:r>
            <a:endParaRPr sz="160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fr" sz="1600" u="sng">
                <a:solidFill>
                  <a:schemeClr val="hlink"/>
                </a:solidFill>
                <a:latin typeface="Montserrat Medium"/>
                <a:ea typeface="Montserrat Medium"/>
                <a:cs typeface="Montserrat Medium"/>
                <a:sym typeface="Montserrat Medium"/>
                <a:hlinkClick r:id="rId4"/>
              </a:rPr>
              <a:t>Wikipédia - Gestion de projet</a:t>
            </a:r>
            <a:endParaRPr sz="1600">
              <a:solidFill>
                <a:schemeClr val="dk2"/>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